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62" r:id="rId3"/>
    <p:sldId id="263" r:id="rId4"/>
    <p:sldId id="257" r:id="rId5"/>
    <p:sldId id="259" r:id="rId6"/>
    <p:sldId id="260" r:id="rId7"/>
    <p:sldId id="264" r:id="rId8"/>
    <p:sldId id="303" r:id="rId9"/>
    <p:sldId id="304" r:id="rId10"/>
    <p:sldId id="309" r:id="rId11"/>
    <p:sldId id="267" r:id="rId12"/>
    <p:sldId id="268" r:id="rId13"/>
    <p:sldId id="269" r:id="rId14"/>
    <p:sldId id="305" r:id="rId15"/>
    <p:sldId id="289" r:id="rId16"/>
    <p:sldId id="277" r:id="rId17"/>
    <p:sldId id="278" r:id="rId18"/>
    <p:sldId id="273" r:id="rId19"/>
    <p:sldId id="315" r:id="rId20"/>
    <p:sldId id="279" r:id="rId21"/>
    <p:sldId id="275" r:id="rId22"/>
    <p:sldId id="276" r:id="rId23"/>
    <p:sldId id="274" r:id="rId24"/>
    <p:sldId id="306" r:id="rId25"/>
    <p:sldId id="266" r:id="rId26"/>
    <p:sldId id="283" r:id="rId27"/>
    <p:sldId id="301" r:id="rId28"/>
    <p:sldId id="307" r:id="rId29"/>
    <p:sldId id="302" r:id="rId30"/>
    <p:sldId id="297" r:id="rId31"/>
    <p:sldId id="294" r:id="rId32"/>
    <p:sldId id="295" r:id="rId33"/>
    <p:sldId id="296" r:id="rId34"/>
    <p:sldId id="310" r:id="rId35"/>
    <p:sldId id="316" r:id="rId36"/>
    <p:sldId id="318" r:id="rId37"/>
    <p:sldId id="313" r:id="rId38"/>
    <p:sldId id="314" r:id="rId3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BC96367E-2BF6-44FF-A970-D051EDA338C8}">
          <p14:sldIdLst>
            <p14:sldId id="256"/>
            <p14:sldId id="262"/>
            <p14:sldId id="263"/>
            <p14:sldId id="257"/>
            <p14:sldId id="259"/>
            <p14:sldId id="260"/>
            <p14:sldId id="264"/>
            <p14:sldId id="303"/>
            <p14:sldId id="304"/>
            <p14:sldId id="309"/>
            <p14:sldId id="267"/>
            <p14:sldId id="268"/>
            <p14:sldId id="269"/>
            <p14:sldId id="305"/>
            <p14:sldId id="289"/>
            <p14:sldId id="277"/>
            <p14:sldId id="278"/>
            <p14:sldId id="273"/>
            <p14:sldId id="315"/>
            <p14:sldId id="279"/>
            <p14:sldId id="275"/>
            <p14:sldId id="276"/>
            <p14:sldId id="274"/>
            <p14:sldId id="306"/>
            <p14:sldId id="266"/>
            <p14:sldId id="283"/>
            <p14:sldId id="301"/>
            <p14:sldId id="307"/>
            <p14:sldId id="302"/>
            <p14:sldId id="297"/>
            <p14:sldId id="294"/>
            <p14:sldId id="295"/>
            <p14:sldId id="296"/>
            <p14:sldId id="310"/>
            <p14:sldId id="316"/>
            <p14:sldId id="318"/>
            <p14:sldId id="313"/>
            <p14:sldId id="314"/>
          </p14:sldIdLst>
        </p14:section>
        <p14:section name="버리는 구역" id="{E11186BE-9BA7-487B-A391-4F5B4404DDB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3891" userDrawn="1">
          <p15:clr>
            <a:srgbClr val="A4A3A4"/>
          </p15:clr>
        </p15:guide>
        <p15:guide id="4" pos="36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FFCC"/>
    <a:srgbClr val="F2F2F2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73665" autoAdjust="0"/>
  </p:normalViewPr>
  <p:slideViewPr>
    <p:cSldViewPr snapToGrid="0">
      <p:cViewPr varScale="1">
        <p:scale>
          <a:sx n="56" d="100"/>
          <a:sy n="56" d="100"/>
        </p:scale>
        <p:origin x="1987" y="43"/>
      </p:cViewPr>
      <p:guideLst>
        <p:guide orient="horz" pos="2137"/>
        <p:guide pos="3120"/>
        <p:guide pos="3891"/>
        <p:guide pos="36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7E8AB-16B4-4D6E-9DDB-594FF0C640B6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87339-113F-495B-B196-BB39A9027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828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87339-113F-495B-B196-BB39A9027F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5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</a:t>
            </a:r>
            <a:r>
              <a:rPr lang="ko-KR" altLang="en-US" dirty="0"/>
              <a:t>대 후반까지는 상승하는 모습을 보이나 </a:t>
            </a:r>
            <a:r>
              <a:rPr lang="en-US" altLang="ko-KR" dirty="0"/>
              <a:t>30</a:t>
            </a:r>
            <a:r>
              <a:rPr lang="ko-KR" altLang="en-US" dirty="0"/>
              <a:t>대 이후로는 다른 경향성 파악 안됨</a:t>
            </a:r>
            <a:r>
              <a:rPr lang="en-US" altLang="ko-KR" dirty="0"/>
              <a:t>. </a:t>
            </a:r>
            <a:r>
              <a:rPr lang="ko-KR" altLang="en-US" dirty="0"/>
              <a:t>오히려 감소하는 추세</a:t>
            </a:r>
            <a:r>
              <a:rPr lang="en-US" altLang="ko-KR" dirty="0"/>
              <a:t>.  </a:t>
            </a:r>
            <a:r>
              <a:rPr lang="ko-KR" altLang="en-US" dirty="0"/>
              <a:t>경력단절 공백이 예상됨</a:t>
            </a:r>
            <a:r>
              <a:rPr lang="en-US" altLang="ko-KR" dirty="0"/>
              <a:t>…</a:t>
            </a:r>
            <a:r>
              <a:rPr lang="ko-KR" altLang="en-US" dirty="0"/>
              <a:t>나이와 월급 또한 선형적 관계가 아님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87339-113F-495B-B196-BB39A9027F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36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R2 =&gt; </a:t>
            </a:r>
            <a:r>
              <a:rPr lang="ko-KR" altLang="en-US" dirty="0" err="1"/>
              <a:t>알스퀘어로</a:t>
            </a:r>
            <a:r>
              <a:rPr lang="ko-KR" altLang="en-US" dirty="0"/>
              <a:t>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87339-113F-495B-B196-BB39A9027F5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7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8F376D-B3AD-4E0F-96AB-6FDB33B82F70}"/>
              </a:ext>
            </a:extLst>
          </p:cNvPr>
          <p:cNvSpPr/>
          <p:nvPr userDrawn="1"/>
        </p:nvSpPr>
        <p:spPr>
          <a:xfrm>
            <a:off x="0" y="1"/>
            <a:ext cx="9906000" cy="48212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D8471-C8AA-4E38-8AC1-2AD2852A8E43}"/>
              </a:ext>
            </a:extLst>
          </p:cNvPr>
          <p:cNvSpPr/>
          <p:nvPr userDrawn="1"/>
        </p:nvSpPr>
        <p:spPr>
          <a:xfrm>
            <a:off x="449364" y="1161806"/>
            <a:ext cx="152675" cy="327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12F76C-CE83-4305-A1CB-02388DC0205C}"/>
              </a:ext>
            </a:extLst>
          </p:cNvPr>
          <p:cNvSpPr/>
          <p:nvPr userDrawn="1"/>
        </p:nvSpPr>
        <p:spPr>
          <a:xfrm>
            <a:off x="149858" y="104958"/>
            <a:ext cx="9606285" cy="482128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02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3A5245-2838-4B7D-824F-6C8BD83C2A60}"/>
              </a:ext>
            </a:extLst>
          </p:cNvPr>
          <p:cNvSpPr/>
          <p:nvPr userDrawn="1"/>
        </p:nvSpPr>
        <p:spPr>
          <a:xfrm>
            <a:off x="0" y="1"/>
            <a:ext cx="9906000" cy="48212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BDEC5E-AC65-4523-B847-2D90A11BE9DA}"/>
              </a:ext>
            </a:extLst>
          </p:cNvPr>
          <p:cNvSpPr/>
          <p:nvPr userDrawn="1"/>
        </p:nvSpPr>
        <p:spPr>
          <a:xfrm>
            <a:off x="149858" y="104958"/>
            <a:ext cx="9606285" cy="62958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67B373-2C21-4F48-A9EC-EEA24007204B}"/>
              </a:ext>
            </a:extLst>
          </p:cNvPr>
          <p:cNvSpPr/>
          <p:nvPr userDrawn="1"/>
        </p:nvSpPr>
        <p:spPr>
          <a:xfrm>
            <a:off x="4963130" y="1597306"/>
            <a:ext cx="4094215" cy="452187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7524E92-F597-42FB-B089-617FA7ABAC45}"/>
              </a:ext>
            </a:extLst>
          </p:cNvPr>
          <p:cNvGrpSpPr/>
          <p:nvPr userDrawn="1"/>
        </p:nvGrpSpPr>
        <p:grpSpPr>
          <a:xfrm>
            <a:off x="5282846" y="2305491"/>
            <a:ext cx="3289654" cy="523220"/>
            <a:chOff x="6309255" y="1328055"/>
            <a:chExt cx="2494303" cy="4741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45317-CDFB-4504-B116-A60FE83A4146}"/>
                </a:ext>
              </a:extLst>
            </p:cNvPr>
            <p:cNvSpPr txBox="1"/>
            <p:nvPr userDrawn="1"/>
          </p:nvSpPr>
          <p:spPr>
            <a:xfrm>
              <a:off x="6309255" y="1328055"/>
              <a:ext cx="380676" cy="47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2800" b="1" kern="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Ⅰ</a:t>
              </a:r>
              <a:endParaRPr lang="ko-KR" altLang="en-US" sz="2800" b="1" kern="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60B14C-0972-4969-B014-1D186A9C20CA}"/>
                </a:ext>
              </a:extLst>
            </p:cNvPr>
            <p:cNvSpPr txBox="1"/>
            <p:nvPr userDrawn="1"/>
          </p:nvSpPr>
          <p:spPr>
            <a:xfrm>
              <a:off x="6772583" y="1355942"/>
              <a:ext cx="2030975" cy="41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개요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BB97E8-5866-4D3D-A527-F72685CDA705}"/>
              </a:ext>
            </a:extLst>
          </p:cNvPr>
          <p:cNvGrpSpPr/>
          <p:nvPr userDrawn="1"/>
        </p:nvGrpSpPr>
        <p:grpSpPr>
          <a:xfrm>
            <a:off x="5282846" y="3641385"/>
            <a:ext cx="3289654" cy="523220"/>
            <a:chOff x="6309255" y="2750564"/>
            <a:chExt cx="2494303" cy="47410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2CCD6F-99E8-4125-ACFE-DE0051DE7959}"/>
                </a:ext>
              </a:extLst>
            </p:cNvPr>
            <p:cNvSpPr txBox="1"/>
            <p:nvPr userDrawn="1"/>
          </p:nvSpPr>
          <p:spPr>
            <a:xfrm>
              <a:off x="6309255" y="2750564"/>
              <a:ext cx="380676" cy="47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2800" b="1" kern="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</a:t>
              </a:r>
              <a:endParaRPr lang="ko-KR" altLang="en-US" sz="2800" b="1" kern="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15237A-5594-418D-930A-329A49C99954}"/>
                </a:ext>
              </a:extLst>
            </p:cNvPr>
            <p:cNvSpPr txBox="1"/>
            <p:nvPr userDrawn="1"/>
          </p:nvSpPr>
          <p:spPr>
            <a:xfrm>
              <a:off x="6772583" y="2785672"/>
              <a:ext cx="2030975" cy="41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세부내용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9C7157A-1733-48FC-96EA-49BCE57C2CCF}"/>
              </a:ext>
            </a:extLst>
          </p:cNvPr>
          <p:cNvSpPr txBox="1"/>
          <p:nvPr userDrawn="1"/>
        </p:nvSpPr>
        <p:spPr>
          <a:xfrm>
            <a:off x="1097280" y="3415894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5FD1ED9-5CEC-4846-96C9-B239213E35EF}"/>
              </a:ext>
            </a:extLst>
          </p:cNvPr>
          <p:cNvSpPr/>
          <p:nvPr userDrawn="1"/>
        </p:nvSpPr>
        <p:spPr>
          <a:xfrm>
            <a:off x="1239495" y="4115439"/>
            <a:ext cx="2001570" cy="48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701C794-5AAC-42B3-B4AC-FFEAC203E26E}"/>
              </a:ext>
            </a:extLst>
          </p:cNvPr>
          <p:cNvSpPr/>
          <p:nvPr userDrawn="1"/>
        </p:nvSpPr>
        <p:spPr>
          <a:xfrm>
            <a:off x="0" y="1"/>
            <a:ext cx="9906000" cy="363113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2B1B32E-6330-4039-AEC1-CEC314A30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9593" y="2820149"/>
            <a:ext cx="5785326" cy="780505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7FDCAE5B-A160-45CA-A4DF-05A9F8945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17805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/>
            </a:lvl1pPr>
            <a:lvl2pPr marL="828675" indent="-457200">
              <a:buFont typeface="+mj-lt"/>
              <a:buAutoNum type="arabicPeriod"/>
              <a:defRPr/>
            </a:lvl2pPr>
            <a:lvl3pPr marL="1085850" indent="-342900">
              <a:buFont typeface="+mj-lt"/>
              <a:buAutoNum type="arabicPeriod"/>
              <a:defRPr/>
            </a:lvl3pPr>
            <a:lvl4pPr marL="1457325" indent="-342900">
              <a:buFont typeface="+mj-lt"/>
              <a:buAutoNum type="arabicPeriod"/>
              <a:defRPr/>
            </a:lvl4pPr>
            <a:lvl5pPr marL="18288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DA8281-CE59-4621-B1D6-4788E6102934}"/>
              </a:ext>
            </a:extLst>
          </p:cNvPr>
          <p:cNvSpPr/>
          <p:nvPr userDrawn="1"/>
        </p:nvSpPr>
        <p:spPr>
          <a:xfrm>
            <a:off x="149858" y="104959"/>
            <a:ext cx="9606285" cy="36311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9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74">
          <p15:clr>
            <a:srgbClr val="FBAE40"/>
          </p15:clr>
        </p15:guide>
        <p15:guide id="2" pos="194">
          <p15:clr>
            <a:srgbClr val="FBAE40"/>
          </p15:clr>
        </p15:guide>
        <p15:guide id="3" pos="6046">
          <p15:clr>
            <a:srgbClr val="FBAE40"/>
          </p15:clr>
        </p15:guide>
        <p15:guide id="4" orient="horz" pos="1026">
          <p15:clr>
            <a:srgbClr val="FBAE40"/>
          </p15:clr>
        </p15:guide>
        <p15:guide id="5" orient="horz" pos="572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920B4-8CB6-4A59-AB37-1521E01FB6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784861"/>
            <a:ext cx="9145588" cy="772477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56D0EF4B-301B-45F9-B3E3-4FEB526F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5" y="273893"/>
            <a:ext cx="9145588" cy="559483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5221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4EEB04EA-9C34-4725-9427-A38AD56B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5" y="273893"/>
            <a:ext cx="9145588" cy="559483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0415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68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9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C1CBFF-0F30-4B7E-AB26-29640B3387D7}"/>
              </a:ext>
            </a:extLst>
          </p:cNvPr>
          <p:cNvSpPr/>
          <p:nvPr userDrawn="1"/>
        </p:nvSpPr>
        <p:spPr>
          <a:xfrm>
            <a:off x="0" y="0"/>
            <a:ext cx="9906000" cy="6857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EC9782-90C1-4436-B936-B2B6B4B8B17A}"/>
              </a:ext>
            </a:extLst>
          </p:cNvPr>
          <p:cNvSpPr/>
          <p:nvPr userDrawn="1"/>
        </p:nvSpPr>
        <p:spPr>
          <a:xfrm>
            <a:off x="149858" y="148369"/>
            <a:ext cx="9606285" cy="656126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9BC95-7D14-4BA4-A19C-BD97357BC4F1}"/>
              </a:ext>
            </a:extLst>
          </p:cNvPr>
          <p:cNvSpPr txBox="1"/>
          <p:nvPr userDrawn="1"/>
        </p:nvSpPr>
        <p:spPr>
          <a:xfrm>
            <a:off x="1666875" y="2705725"/>
            <a:ext cx="6572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8800" b="1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65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C1CBFF-0F30-4B7E-AB26-29640B3387D7}"/>
              </a:ext>
            </a:extLst>
          </p:cNvPr>
          <p:cNvSpPr/>
          <p:nvPr userDrawn="1"/>
        </p:nvSpPr>
        <p:spPr>
          <a:xfrm>
            <a:off x="0" y="0"/>
            <a:ext cx="9906000" cy="6857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EC9782-90C1-4436-B936-B2B6B4B8B17A}"/>
              </a:ext>
            </a:extLst>
          </p:cNvPr>
          <p:cNvSpPr/>
          <p:nvPr userDrawn="1"/>
        </p:nvSpPr>
        <p:spPr>
          <a:xfrm>
            <a:off x="149858" y="148369"/>
            <a:ext cx="9606285" cy="656126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9BC95-7D14-4BA4-A19C-BD97357BC4F1}"/>
              </a:ext>
            </a:extLst>
          </p:cNvPr>
          <p:cNvSpPr txBox="1"/>
          <p:nvPr userDrawn="1"/>
        </p:nvSpPr>
        <p:spPr>
          <a:xfrm>
            <a:off x="1666875" y="2705725"/>
            <a:ext cx="6572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감사합니다</a:t>
            </a:r>
            <a:r>
              <a:rPr lang="en-US" altLang="ko-KR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:-)</a:t>
            </a:r>
            <a:endParaRPr lang="ko-KR" altLang="en-US" sz="8800" b="1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56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CE3F4B70-9320-4753-91AA-DF0CCC3CA5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30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1B811-CC93-4CF3-96FF-CCF8DE65CB12}"/>
              </a:ext>
            </a:extLst>
          </p:cNvPr>
          <p:cNvSpPr txBox="1"/>
          <p:nvPr/>
        </p:nvSpPr>
        <p:spPr>
          <a:xfrm>
            <a:off x="645475" y="1099500"/>
            <a:ext cx="86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 프로젝트</a:t>
            </a:r>
            <a:endParaRPr lang="en-US" altLang="ko-KR" sz="28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여성인력 임금 예측하기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9D98C-B5E0-41C7-9C0E-287313D61ED9}"/>
              </a:ext>
            </a:extLst>
          </p:cNvPr>
          <p:cNvSpPr txBox="1"/>
          <p:nvPr/>
        </p:nvSpPr>
        <p:spPr>
          <a:xfrm>
            <a:off x="7260219" y="6100450"/>
            <a:ext cx="255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전진경</a:t>
            </a:r>
            <a:r>
              <a:rPr lang="en-US" altLang="ko-KR" sz="2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최은비</a:t>
            </a:r>
            <a:endParaRPr lang="en-US" altLang="ko-KR" sz="2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12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6656B5-CF84-4ED3-B78E-4B7AB66F99A2}"/>
              </a:ext>
            </a:extLst>
          </p:cNvPr>
          <p:cNvSpPr/>
          <p:nvPr/>
        </p:nvSpPr>
        <p:spPr>
          <a:xfrm>
            <a:off x="886391" y="5247578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변수 변환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2A223E-0843-4727-8EF3-ACE3B9AC6AE1}"/>
              </a:ext>
            </a:extLst>
          </p:cNvPr>
          <p:cNvSpPr/>
          <p:nvPr/>
        </p:nvSpPr>
        <p:spPr>
          <a:xfrm>
            <a:off x="886391" y="4155473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데이터 삽입</a:t>
            </a:r>
            <a:endParaRPr lang="ko-KR" altLang="en-US" sz="1400" b="1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A99DB9-61FA-4268-A634-B4F5C2D47679}"/>
              </a:ext>
            </a:extLst>
          </p:cNvPr>
          <p:cNvSpPr/>
          <p:nvPr/>
        </p:nvSpPr>
        <p:spPr>
          <a:xfrm>
            <a:off x="886391" y="3123634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노후 데이터 제거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6424C-A977-4B65-A58D-7816ED1E009D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E92D746-EB4C-47F0-AB95-C8E8A32A8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원본 데이터에서 전처리를 위해 크게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r>
              <a:rPr lang="ko-KR" altLang="en-US" dirty="0"/>
              <a:t> 확인 후 제거 및 대체</a:t>
            </a:r>
            <a:r>
              <a:rPr lang="en-US" altLang="ko-KR" dirty="0"/>
              <a:t>, </a:t>
            </a:r>
            <a:r>
              <a:rPr lang="ko-KR" altLang="en-US" dirty="0"/>
              <a:t>노후 데이터 제거</a:t>
            </a:r>
            <a:r>
              <a:rPr lang="en-US" altLang="ko-KR" dirty="0"/>
              <a:t>, </a:t>
            </a:r>
            <a:r>
              <a:rPr lang="ko-KR" altLang="en-US" dirty="0"/>
              <a:t>경력 데이터 생성 및 삽입</a:t>
            </a:r>
            <a:r>
              <a:rPr lang="en-US" altLang="ko-KR" dirty="0"/>
              <a:t>, </a:t>
            </a:r>
            <a:r>
              <a:rPr lang="ko-KR" altLang="en-US" dirty="0"/>
              <a:t>범주형 데이터 변환의 네 가지 활동을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A2F38D-A957-4CD7-B4CB-B01AD5C9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내용 </a:t>
            </a:r>
            <a:r>
              <a:rPr lang="en-US" altLang="ko-KR" dirty="0"/>
              <a:t>_ </a:t>
            </a:r>
            <a:r>
              <a:rPr lang="en-US" altLang="ko-KR" sz="1800" dirty="0"/>
              <a:t>1) </a:t>
            </a:r>
            <a:r>
              <a:rPr lang="ko-KR" altLang="en-US" sz="1800" dirty="0"/>
              <a:t>데이터 </a:t>
            </a:r>
            <a:r>
              <a:rPr lang="ko-KR" altLang="en-US" sz="1800" dirty="0" err="1"/>
              <a:t>전처리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EC49E-AC43-4E3D-AA94-DCC79FF6D425}"/>
              </a:ext>
            </a:extLst>
          </p:cNvPr>
          <p:cNvSpPr txBox="1"/>
          <p:nvPr/>
        </p:nvSpPr>
        <p:spPr>
          <a:xfrm>
            <a:off x="3585413" y="3058770"/>
            <a:ext cx="517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ctr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endParaRPr lang="en-US" altLang="ko-KR" sz="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 이전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조사는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대상에서 제외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(2012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이전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첫 직장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입직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기준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1990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이전 패널 데이터는 분석 대상에서 제외</a:t>
            </a:r>
            <a:endParaRPr lang="en-US" altLang="ko-KR" sz="1400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연령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60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초과 응답데이터 삭제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426E8-ED1A-46B7-857D-6618ED2536AC}"/>
              </a:ext>
            </a:extLst>
          </p:cNvPr>
          <p:cNvSpPr txBox="1"/>
          <p:nvPr/>
        </p:nvSpPr>
        <p:spPr>
          <a:xfrm>
            <a:off x="3592040" y="4180533"/>
            <a:ext cx="5350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임금예측에 가장 핵심적인 특징을 경력으로 설정하여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변수 생성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첫 직장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입직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퇴직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유지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다음 직장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이전 직장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입퇴직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시기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기준으로 경력 산출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E0FB6-5017-48D3-BEB4-0EDD39D528F4}"/>
              </a:ext>
            </a:extLst>
          </p:cNvPr>
          <p:cNvSpPr txBox="1"/>
          <p:nvPr/>
        </p:nvSpPr>
        <p:spPr>
          <a:xfrm>
            <a:off x="3592040" y="5373440"/>
            <a:ext cx="516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One-hot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인코딩 활용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CB0118A-4822-4B7A-949A-78D6B5C87C0F}"/>
              </a:ext>
            </a:extLst>
          </p:cNvPr>
          <p:cNvCxnSpPr/>
          <p:nvPr/>
        </p:nvCxnSpPr>
        <p:spPr>
          <a:xfrm>
            <a:off x="914729" y="3004926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3BB34-A7FF-4E2E-8038-EAA8C8E6549F}"/>
              </a:ext>
            </a:extLst>
          </p:cNvPr>
          <p:cNvCxnSpPr/>
          <p:nvPr/>
        </p:nvCxnSpPr>
        <p:spPr>
          <a:xfrm>
            <a:off x="938541" y="4035150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8A74E15-D5CF-4432-AD23-587073C252AB}"/>
              </a:ext>
            </a:extLst>
          </p:cNvPr>
          <p:cNvCxnSpPr/>
          <p:nvPr/>
        </p:nvCxnSpPr>
        <p:spPr>
          <a:xfrm>
            <a:off x="933017" y="5082673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8D99FA-C041-48FF-A647-D0AC1A506D9D}"/>
              </a:ext>
            </a:extLst>
          </p:cNvPr>
          <p:cNvSpPr/>
          <p:nvPr/>
        </p:nvSpPr>
        <p:spPr>
          <a:xfrm>
            <a:off x="886391" y="2111215"/>
            <a:ext cx="2350586" cy="7740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 및 제거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EBB35-7E67-4F8A-AFDD-328D97590752}"/>
              </a:ext>
            </a:extLst>
          </p:cNvPr>
          <p:cNvSpPr txBox="1"/>
          <p:nvPr/>
        </p:nvSpPr>
        <p:spPr>
          <a:xfrm>
            <a:off x="3585413" y="2222421"/>
            <a:ext cx="524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종속변수인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급여에서의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결측치는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행데이터 삭제</a:t>
            </a:r>
            <a:endParaRPr lang="en-US" altLang="ko-KR" sz="1400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독립변수에서의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무응답 항목은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대체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8F617B-588A-4156-AFA4-210B94D410F8}"/>
              </a:ext>
            </a:extLst>
          </p:cNvPr>
          <p:cNvSpPr/>
          <p:nvPr/>
        </p:nvSpPr>
        <p:spPr>
          <a:xfrm>
            <a:off x="886390" y="2111215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225C53-AE38-4E01-921F-28A8ACAE0730}"/>
              </a:ext>
            </a:extLst>
          </p:cNvPr>
          <p:cNvSpPr/>
          <p:nvPr/>
        </p:nvSpPr>
        <p:spPr>
          <a:xfrm>
            <a:off x="886390" y="3123636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115687-571E-4DE4-B123-EA10AD027C72}"/>
              </a:ext>
            </a:extLst>
          </p:cNvPr>
          <p:cNvSpPr/>
          <p:nvPr/>
        </p:nvSpPr>
        <p:spPr>
          <a:xfrm>
            <a:off x="886390" y="4155475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D112AB-5888-46BD-A4BA-F1EB34E506D9}"/>
              </a:ext>
            </a:extLst>
          </p:cNvPr>
          <p:cNvSpPr/>
          <p:nvPr/>
        </p:nvSpPr>
        <p:spPr>
          <a:xfrm>
            <a:off x="886390" y="5247579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1445F9-0D29-4FA6-8209-9718A9BDA21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32D0D3FF-0359-4C9F-B9CA-0F8A98DAE136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4BF7A369-554F-4130-B45C-A720A7AED777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E3E9FCC6-888A-421C-844A-F8DDF37DA01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9A1E1286-72CF-4AC3-8D35-B688E2B1DFD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31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EB8587-5684-49FC-BE89-8669A3967B40}"/>
              </a:ext>
            </a:extLst>
          </p:cNvPr>
          <p:cNvSpPr/>
          <p:nvPr/>
        </p:nvSpPr>
        <p:spPr>
          <a:xfrm>
            <a:off x="595313" y="2395600"/>
            <a:ext cx="4165282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처리 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1CD33A-2A05-4F29-A3AF-C13A494F0F80}"/>
              </a:ext>
            </a:extLst>
          </p:cNvPr>
          <p:cNvSpPr/>
          <p:nvPr/>
        </p:nvSpPr>
        <p:spPr>
          <a:xfrm>
            <a:off x="5126366" y="2395600"/>
            <a:ext cx="416989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처리 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dataset</a:t>
            </a:r>
            <a:r>
              <a:rPr lang="ko-KR" altLang="en-US" dirty="0"/>
              <a:t>에서 노후데이터를 제외하고 </a:t>
            </a:r>
            <a:r>
              <a:rPr lang="ko-KR" altLang="en-US" dirty="0" err="1"/>
              <a:t>결측치를</a:t>
            </a:r>
            <a:r>
              <a:rPr lang="ko-KR" altLang="en-US" dirty="0"/>
              <a:t> 처리하여 </a:t>
            </a:r>
            <a:r>
              <a:rPr lang="en-US" altLang="ko-KR" dirty="0"/>
              <a:t>1245</a:t>
            </a:r>
            <a:r>
              <a:rPr lang="ko-KR" altLang="en-US" dirty="0"/>
              <a:t>개의 최종 </a:t>
            </a:r>
            <a:r>
              <a:rPr lang="en-US" altLang="ko-KR" dirty="0"/>
              <a:t>dataset</a:t>
            </a:r>
            <a:r>
              <a:rPr lang="ko-KR" altLang="en-US" dirty="0"/>
              <a:t>을 도출함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2EC130-B983-4731-8F21-D41E166E1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2756825"/>
            <a:ext cx="4231948" cy="33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861030-C4F0-4FB9-8CE4-3935B3CBDB31}"/>
              </a:ext>
            </a:extLst>
          </p:cNvPr>
          <p:cNvSpPr/>
          <p:nvPr/>
        </p:nvSpPr>
        <p:spPr>
          <a:xfrm>
            <a:off x="2421255" y="2804719"/>
            <a:ext cx="2339340" cy="3184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DD4CDAA-E43A-45FE-B370-A50CDA82B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366" y="2804719"/>
            <a:ext cx="4143364" cy="33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89">
            <a:extLst>
              <a:ext uri="{FF2B5EF4-FFF2-40B4-BE49-F238E27FC236}">
                <a16:creationId xmlns:a16="http://schemas.microsoft.com/office/drawing/2014/main" id="{E61AE479-5CCA-4C8C-A812-86C191727554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 err="1"/>
              <a:t>결측치</a:t>
            </a:r>
            <a:r>
              <a:rPr lang="ko-KR" altLang="en-US" sz="1100" b="1" dirty="0"/>
              <a:t> 확인 및 제거 </a:t>
            </a:r>
            <a:r>
              <a:rPr lang="en-US" altLang="ko-KR" sz="1100" b="1" dirty="0"/>
              <a:t>&amp; </a:t>
            </a:r>
            <a:r>
              <a:rPr lang="ko-KR" altLang="en-US" sz="1100" b="1" dirty="0"/>
              <a:t>대체</a:t>
            </a:r>
          </a:p>
        </p:txBody>
      </p: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0CD40F68-86C9-456D-AC28-07C358FD794C}"/>
              </a:ext>
            </a:extLst>
          </p:cNvPr>
          <p:cNvSpPr/>
          <p:nvPr/>
        </p:nvSpPr>
        <p:spPr>
          <a:xfrm>
            <a:off x="2335530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노후 데이터 제거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5409AB-6F17-4331-A3F7-22CEC62DB1A0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BB34450A-2640-4798-9D4F-2471BC091C2E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32530729-C6D4-4538-AAEF-80E5E081549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A52B3CC4-ACA8-46BB-9556-A134CA0FBDE3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5DF7B13B-2332-4C71-A531-2A00DC848843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21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A01440-E5EA-4F85-B1CC-50AFF69EBB15}"/>
              </a:ext>
            </a:extLst>
          </p:cNvPr>
          <p:cNvSpPr/>
          <p:nvPr/>
        </p:nvSpPr>
        <p:spPr>
          <a:xfrm>
            <a:off x="4737098" y="2794103"/>
            <a:ext cx="4562475" cy="3168547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bIns="72000" rtlCol="0" anchor="ctr"/>
          <a:lstStyle/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1. 각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입직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 시점이 없는 경우 </a:t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d</a:t>
            </a:r>
            <a:r>
              <a:rPr lang="ko-KR" altLang="en-US" sz="1600" dirty="0" err="1">
                <a:solidFill>
                  <a:prstClr val="black"/>
                </a:solidFill>
              </a:rPr>
              <a:t>rop</a:t>
            </a:r>
            <a:r>
              <a:rPr lang="ko-KR" altLang="en-US" sz="1600" dirty="0">
                <a:solidFill>
                  <a:prstClr val="black"/>
                </a:solidFill>
              </a:rPr>
              <a:t> : 계산 불가능</a:t>
            </a:r>
          </a:p>
          <a:p>
            <a:pPr marL="355600" lvl="0" indent="-355600"/>
            <a:endParaRPr lang="en-US" altLang="ko-KR" sz="1600" dirty="0">
              <a:solidFill>
                <a:prstClr val="black"/>
              </a:solidFill>
            </a:endParaRPr>
          </a:p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2.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첫직장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 퇴직시점이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없는경우</a:t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case1)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첫직장</a:t>
            </a:r>
            <a:r>
              <a:rPr lang="ko-KR" altLang="en-US" sz="1400" dirty="0">
                <a:solidFill>
                  <a:prstClr val="black"/>
                </a:solidFill>
              </a:rPr>
              <a:t> 유지 </a:t>
            </a:r>
            <a:r>
              <a:rPr lang="ko-KR" altLang="en-US" sz="1400" dirty="0" err="1">
                <a:solidFill>
                  <a:prstClr val="black"/>
                </a:solidFill>
              </a:rPr>
              <a:t>O</a:t>
            </a:r>
            <a:r>
              <a:rPr lang="ko-KR" altLang="en-US" sz="1400" dirty="0">
                <a:solidFill>
                  <a:prstClr val="black"/>
                </a:solidFill>
              </a:rPr>
              <a:t> -&gt; 첫 직장 </a:t>
            </a:r>
            <a:r>
              <a:rPr lang="ko-KR" altLang="en-US" sz="1400" dirty="0" err="1">
                <a:solidFill>
                  <a:prstClr val="black"/>
                </a:solidFill>
              </a:rPr>
              <a:t>입직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~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마지막 조사 차수 시점으로 경력 계산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case2)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첫직장</a:t>
            </a:r>
            <a:r>
              <a:rPr lang="ko-KR" altLang="en-US" sz="1400" dirty="0">
                <a:solidFill>
                  <a:prstClr val="black"/>
                </a:solidFill>
              </a:rPr>
              <a:t> 유지 </a:t>
            </a:r>
            <a:r>
              <a:rPr lang="ko-KR" altLang="en-US" sz="1400" dirty="0" err="1">
                <a:solidFill>
                  <a:prstClr val="black"/>
                </a:solidFill>
              </a:rPr>
              <a:t>X</a:t>
            </a:r>
            <a:r>
              <a:rPr lang="ko-KR" altLang="en-US" sz="1400" dirty="0">
                <a:solidFill>
                  <a:prstClr val="black"/>
                </a:solidFill>
              </a:rPr>
              <a:t> -&gt; 첫 직장 </a:t>
            </a:r>
            <a:r>
              <a:rPr lang="ko-KR" altLang="en-US" sz="1400" dirty="0" err="1">
                <a:solidFill>
                  <a:prstClr val="black"/>
                </a:solidFill>
              </a:rPr>
              <a:t>입직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~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이전직장 퇴직 시점으로 계산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355600" lvl="0" indent="-355600"/>
            <a:endParaRPr lang="en-US" altLang="ko-KR" sz="1600" dirty="0">
              <a:solidFill>
                <a:prstClr val="black"/>
              </a:solidFill>
            </a:endParaRPr>
          </a:p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3. 이전직장 퇴직시점이 없는 경우</a:t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prstClr val="black"/>
                </a:solidFill>
              </a:rPr>
              <a:t>첫 직장 입직에서 마지막 조사 차수 까지의 기간을 경력으로 계산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경력컬럼</a:t>
            </a:r>
            <a:r>
              <a:rPr lang="ko-KR" altLang="en-US" dirty="0"/>
              <a:t> 추가를 위해 기존 보유정보를 최대한 활용하여 경력을 산출함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3554E-4C17-47FA-86B6-A18FC5DE575B}"/>
              </a:ext>
            </a:extLst>
          </p:cNvPr>
          <p:cNvGrpSpPr/>
          <p:nvPr/>
        </p:nvGrpSpPr>
        <p:grpSpPr>
          <a:xfrm>
            <a:off x="761374" y="2790916"/>
            <a:ext cx="3698879" cy="3171734"/>
            <a:chOff x="606424" y="2620434"/>
            <a:chExt cx="3597276" cy="2807312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C1E715-3422-4E27-A6A9-A743616DBFD6}"/>
                </a:ext>
              </a:extLst>
            </p:cNvPr>
            <p:cNvSpPr/>
            <p:nvPr/>
          </p:nvSpPr>
          <p:spPr>
            <a:xfrm>
              <a:off x="606425" y="2620435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95EEDAC-8F5B-42E7-88D3-EB2B4A80E8BF}"/>
                </a:ext>
              </a:extLst>
            </p:cNvPr>
            <p:cNvSpPr/>
            <p:nvPr/>
          </p:nvSpPr>
          <p:spPr>
            <a:xfrm>
              <a:off x="2476500" y="2620434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퇴직 시기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3F2138-B101-40FD-9E69-FCE9289E3F75}"/>
                </a:ext>
              </a:extLst>
            </p:cNvPr>
            <p:cNvSpPr/>
            <p:nvPr/>
          </p:nvSpPr>
          <p:spPr>
            <a:xfrm>
              <a:off x="606425" y="3361269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새로운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18FD2C4-E92A-4CC0-9D68-83F983BC5814}"/>
                </a:ext>
              </a:extLst>
            </p:cNvPr>
            <p:cNvSpPr/>
            <p:nvPr/>
          </p:nvSpPr>
          <p:spPr>
            <a:xfrm>
              <a:off x="2476500" y="3361268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새로운 직장 퇴직 시기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67C0AB-D761-4BD6-80D3-F1387D43752C}"/>
                </a:ext>
              </a:extLst>
            </p:cNvPr>
            <p:cNvSpPr/>
            <p:nvPr/>
          </p:nvSpPr>
          <p:spPr>
            <a:xfrm>
              <a:off x="606425" y="4085231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이전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C9F15F-C9DC-42BB-8831-15D8787AFEE0}"/>
                </a:ext>
              </a:extLst>
            </p:cNvPr>
            <p:cNvSpPr/>
            <p:nvPr/>
          </p:nvSpPr>
          <p:spPr>
            <a:xfrm>
              <a:off x="2476500" y="4085230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이전 직장 퇴직 시기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E8D8327-39C4-4697-A18E-1E6DB159BF5F}"/>
                </a:ext>
              </a:extLst>
            </p:cNvPr>
            <p:cNvSpPr/>
            <p:nvPr/>
          </p:nvSpPr>
          <p:spPr>
            <a:xfrm>
              <a:off x="606424" y="4809193"/>
              <a:ext cx="3597275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유지 여부</a:t>
              </a:r>
            </a:p>
          </p:txBody>
        </p:sp>
      </p:grpSp>
      <p:sp>
        <p:nvSpPr>
          <p:cNvPr id="31" name="직사각형 89">
            <a:extLst>
              <a:ext uri="{FF2B5EF4-FFF2-40B4-BE49-F238E27FC236}">
                <a16:creationId xmlns:a16="http://schemas.microsoft.com/office/drawing/2014/main" id="{5D7A3EBD-BD0E-488D-90C2-E3A01AC0977A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경력데이터 삽입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92F5EC-47B3-4C6C-B8C6-04FCAA62B550}"/>
              </a:ext>
            </a:extLst>
          </p:cNvPr>
          <p:cNvSpPr/>
          <p:nvPr/>
        </p:nvSpPr>
        <p:spPr>
          <a:xfrm>
            <a:off x="761374" y="2395600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보유 정보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D16653-FAA6-413B-9AFE-C5CD2C3EE0C4}"/>
              </a:ext>
            </a:extLst>
          </p:cNvPr>
          <p:cNvSpPr/>
          <p:nvPr/>
        </p:nvSpPr>
        <p:spPr>
          <a:xfrm>
            <a:off x="4733789" y="2395600"/>
            <a:ext cx="4562475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산출 방법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7FB2E3-A837-4827-BAC0-4DF2D0B26C9F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14723F7B-6305-4E2F-9C90-02AA154ABC60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6BBBAD65-47AE-42EE-8787-5C97D8EACD6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6" name="화살표: 오각형 35">
              <a:extLst>
                <a:ext uri="{FF2B5EF4-FFF2-40B4-BE49-F238E27FC236}">
                  <a16:creationId xmlns:a16="http://schemas.microsoft.com/office/drawing/2014/main" id="{E97146DA-4FE4-4B1D-960A-56B0F963388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4C777228-4160-4EAA-A312-D14FA3DCAF4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44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A01440-E5EA-4F85-B1CC-50AFF69EBB15}"/>
              </a:ext>
            </a:extLst>
          </p:cNvPr>
          <p:cNvSpPr/>
          <p:nvPr/>
        </p:nvSpPr>
        <p:spPr>
          <a:xfrm>
            <a:off x="4737098" y="2743354"/>
            <a:ext cx="4562475" cy="3238346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bIns="72000" rtlCol="0" anchor="ctr"/>
          <a:lstStyle/>
          <a:p>
            <a:pPr marL="355600" lvl="0" indent="-355600">
              <a:buAutoNum type="arabicPeriod"/>
            </a:pPr>
            <a:r>
              <a:rPr lang="ko-KR" altLang="en-US" sz="1600" b="1" i="1" u="sng" dirty="0">
                <a:solidFill>
                  <a:srgbClr val="0070C0"/>
                </a:solidFill>
              </a:rPr>
              <a:t>무응답 </a:t>
            </a:r>
            <a:r>
              <a:rPr lang="en-US" altLang="ko-KR" sz="1600" b="1" i="1" u="sng" dirty="0">
                <a:solidFill>
                  <a:srgbClr val="0070C0"/>
                </a:solidFill>
              </a:rPr>
              <a:t>-9, -8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번 </a:t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0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으로 대체</a:t>
            </a:r>
            <a:b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</a:br>
            <a:endParaRPr lang="en-US" altLang="ko-KR" sz="16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55600" lvl="0" indent="-355600">
              <a:buAutoNum type="arabicPeriod"/>
            </a:pPr>
            <a:r>
              <a:rPr lang="ko-KR" altLang="en-US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범주형 변수는 </a:t>
            </a:r>
            <a:r>
              <a:rPr lang="en-US" altLang="ko-KR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one-hot </a:t>
            </a:r>
            <a:r>
              <a:rPr lang="ko-KR" altLang="en-US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인코딩 진행</a:t>
            </a:r>
            <a:br>
              <a:rPr lang="en-US" altLang="ko-KR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109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개 컬럼으로 분리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무응답의 경우는 </a:t>
            </a:r>
            <a:r>
              <a:rPr lang="en-US" altLang="ko-KR" dirty="0"/>
              <a:t>0</a:t>
            </a:r>
            <a:r>
              <a:rPr lang="ko-KR" altLang="en-US" dirty="0"/>
              <a:t>으로 변경하고</a:t>
            </a:r>
            <a:r>
              <a:rPr lang="en-US" altLang="ko-KR" dirty="0"/>
              <a:t>, </a:t>
            </a:r>
            <a:r>
              <a:rPr lang="ko-KR" altLang="en-US" dirty="0"/>
              <a:t>범주형 변수는 </a:t>
            </a:r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pd.get_dummies</a:t>
            </a:r>
            <a:r>
              <a:rPr lang="ko-KR" altLang="en-US" dirty="0"/>
              <a:t>를 이용하여 </a:t>
            </a:r>
            <a:r>
              <a:rPr lang="en-US" altLang="ko-KR" dirty="0"/>
              <a:t>one-hot </a:t>
            </a:r>
            <a:r>
              <a:rPr lang="ko-KR" altLang="en-US" dirty="0"/>
              <a:t>인코딩 진행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3554E-4C17-47FA-86B6-A18FC5DE575B}"/>
              </a:ext>
            </a:extLst>
          </p:cNvPr>
          <p:cNvGrpSpPr/>
          <p:nvPr/>
        </p:nvGrpSpPr>
        <p:grpSpPr>
          <a:xfrm>
            <a:off x="761374" y="2743354"/>
            <a:ext cx="3688595" cy="3238346"/>
            <a:chOff x="661304" y="2619041"/>
            <a:chExt cx="3470958" cy="291216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C1E715-3422-4E27-A6A9-A743616DBFD6}"/>
                </a:ext>
              </a:extLst>
            </p:cNvPr>
            <p:cNvSpPr/>
            <p:nvPr/>
          </p:nvSpPr>
          <p:spPr>
            <a:xfrm>
              <a:off x="661304" y="2620434"/>
              <a:ext cx="1672321" cy="150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가정환경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8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직업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교육정도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가정 환경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어머니</a:t>
              </a:r>
              <a:r>
                <a:rPr lang="en-US" altLang="ko-KR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관계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8BD0FB-C619-4A2D-9DE1-84F5EE180510}"/>
                </a:ext>
              </a:extLst>
            </p:cNvPr>
            <p:cNvSpPr/>
            <p:nvPr/>
          </p:nvSpPr>
          <p:spPr>
            <a:xfrm>
              <a:off x="2459941" y="2619041"/>
              <a:ext cx="1672321" cy="150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 정보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8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교육 수준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결혼여부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고등학교 종류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대학전공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대학 지역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5C4439-93BC-45FD-B200-749E6CD671FA}"/>
                </a:ext>
              </a:extLst>
            </p:cNvPr>
            <p:cNvSpPr/>
            <p:nvPr/>
          </p:nvSpPr>
          <p:spPr>
            <a:xfrm>
              <a:off x="661304" y="4228266"/>
              <a:ext cx="3470958" cy="1302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일자리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7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고용형태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직장내 지위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회사형태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회사인원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9352FC59-7DAB-4564-AB00-0D62310DFF26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범주형 변수 변환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1CABEF-F372-49C6-9513-D3FEDD73C820}"/>
              </a:ext>
            </a:extLst>
          </p:cNvPr>
          <p:cNvSpPr/>
          <p:nvPr/>
        </p:nvSpPr>
        <p:spPr>
          <a:xfrm>
            <a:off x="761374" y="2376550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변수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9C5E8E-399F-4785-8858-2E0A95289C25}"/>
              </a:ext>
            </a:extLst>
          </p:cNvPr>
          <p:cNvSpPr/>
          <p:nvPr/>
        </p:nvSpPr>
        <p:spPr>
          <a:xfrm>
            <a:off x="4733789" y="2376550"/>
            <a:ext cx="4562475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 방법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47FEA3-121A-4C5E-A332-79155418A187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AB011F6A-AC02-4BF3-8F48-7F8BB364EB4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631084A7-C180-4ACF-A41C-18A26A93CE1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45EA6C8B-99EF-4DC9-A2BF-B700B5C20B2E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26A9F541-649D-4F6E-90E0-90ECEC2EF560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35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데이터 탐색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응답자 주요 특성 분석</a:t>
            </a:r>
            <a:endParaRPr lang="en-US" altLang="ko-KR" dirty="0"/>
          </a:p>
          <a:p>
            <a:r>
              <a:rPr lang="ko-KR" altLang="en-US" dirty="0"/>
              <a:t>변수간 관계 분석</a:t>
            </a:r>
          </a:p>
        </p:txBody>
      </p:sp>
    </p:spTree>
    <p:extLst>
      <p:ext uri="{BB962C8B-B14F-4D97-AF65-F5344CB8AC3E}">
        <p14:creationId xmlns:p14="http://schemas.microsoft.com/office/powerpoint/2010/main" val="422543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2EDA6D-82CF-459C-BFC5-A4F32F62C94B}"/>
              </a:ext>
            </a:extLst>
          </p:cNvPr>
          <p:cNvSpPr/>
          <p:nvPr/>
        </p:nvSpPr>
        <p:spPr>
          <a:xfrm>
            <a:off x="3338510" y="2281299"/>
            <a:ext cx="5581654" cy="5109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7CC0BE0-3E91-4D5D-9E4E-31CB84532C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초기 </a:t>
            </a:r>
            <a:r>
              <a:rPr lang="en-US" altLang="ko-KR" dirty="0"/>
              <a:t>62,426</a:t>
            </a:r>
            <a:r>
              <a:rPr lang="ko-KR" altLang="en-US" dirty="0"/>
              <a:t>건의 데이터 중 전처리를 마친 </a:t>
            </a:r>
            <a:r>
              <a:rPr lang="en-US" altLang="ko-KR" dirty="0"/>
              <a:t>1,877</a:t>
            </a:r>
            <a:r>
              <a:rPr lang="ko-KR" altLang="en-US" dirty="0"/>
              <a:t>건의 데이터로 분석을 진행함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연령에서 </a:t>
            </a:r>
            <a:r>
              <a:rPr lang="en-US" altLang="ko-KR" dirty="0"/>
              <a:t>20-30</a:t>
            </a:r>
            <a:r>
              <a:rPr lang="ko-KR" altLang="en-US" dirty="0"/>
              <a:t>대 쏠림 현상이 있으며</a:t>
            </a:r>
            <a:r>
              <a:rPr lang="en-US" altLang="ko-KR" dirty="0"/>
              <a:t>, </a:t>
            </a:r>
            <a:r>
              <a:rPr lang="ko-KR" altLang="en-US" dirty="0"/>
              <a:t>혼인여부는 비교적 고르게 분포됨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81DEF9-CF00-490C-AC09-C18F3D7F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C2B08B-A521-47BC-AC25-162266788A17}"/>
              </a:ext>
            </a:extLst>
          </p:cNvPr>
          <p:cNvSpPr/>
          <p:nvPr/>
        </p:nvSpPr>
        <p:spPr>
          <a:xfrm>
            <a:off x="3338511" y="2297621"/>
            <a:ext cx="276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초기데이터</a:t>
            </a:r>
            <a:r>
              <a:rPr lang="en-US" altLang="ko-KR" sz="1400" dirty="0"/>
              <a:t>: </a:t>
            </a:r>
            <a:r>
              <a:rPr lang="ko-KR" altLang="en-US" sz="1400" dirty="0"/>
              <a:t>62</a:t>
            </a:r>
            <a:r>
              <a:rPr lang="en-US" altLang="ko-KR" sz="1400" dirty="0"/>
              <a:t>,</a:t>
            </a:r>
            <a:r>
              <a:rPr lang="ko-KR" altLang="en-US" sz="1400" dirty="0"/>
              <a:t>426건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전처리</a:t>
            </a:r>
            <a:r>
              <a:rPr lang="ko-KR" altLang="en-US" sz="1400" dirty="0"/>
              <a:t> 완료 후 데이터</a:t>
            </a:r>
            <a:r>
              <a:rPr lang="en-US" altLang="ko-KR" sz="1400" dirty="0"/>
              <a:t>: 1,877</a:t>
            </a:r>
            <a:r>
              <a:rPr lang="ko-KR" altLang="en-US" sz="1400" dirty="0"/>
              <a:t>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825681-2602-4219-B42E-CB7D05C0688A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89">
            <a:extLst>
              <a:ext uri="{FF2B5EF4-FFF2-40B4-BE49-F238E27FC236}">
                <a16:creationId xmlns:a16="http://schemas.microsoft.com/office/drawing/2014/main" id="{459DA16E-EBAE-49D6-AA7D-5E24222C0F71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AB6AD-55C4-4AC3-867C-D87834C43F74}"/>
              </a:ext>
            </a:extLst>
          </p:cNvPr>
          <p:cNvSpPr/>
          <p:nvPr/>
        </p:nvSpPr>
        <p:spPr>
          <a:xfrm>
            <a:off x="985836" y="2281299"/>
            <a:ext cx="2194890" cy="5109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분석데이터 요약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F62908E-DC52-4A19-98AB-FE0CFD0D541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E0807DA-0423-4DFC-919E-1BF4EA40027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5CF793EC-F55F-429A-B6EA-10B20B92966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EAA6D7E3-401E-4797-96CE-37D910C9A09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A08B717D-C58E-4687-A54B-521BDEA32BA1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29" name="AutoShape 2" descr="data:image/png;base64,iVBORw0KGgoAAAANSUhEUgAAAmoAAAI8CAYAAABBBYeVAAAABHNCSVQICAgIfAhkiAAAAAlwSFlzAAALEgAACxIB0t1+/AAAADh0RVh0U29mdHdhcmUAbWF0cGxvdGxpYiB2ZXJzaW9uMy4yLjIsIGh0dHA6Ly9tYXRwbG90bGliLm9yZy+WH4yJAAAgAElEQVR4nOzdeXxTZaI+8OfNSZouFFq6IfveImC1YRG1gLtgBKuzMOrci3qd48zIXGdhZpxRh4vMfq8zzMz1mio/OyigCApDRGdEFikoQoBCLTst+1oKbWmbNsn7+yMpltJClyRvluf7+eTT9uQkeYJInr7nPe8RUkoQERERUegxqA5ARERERC1jUSMiIiIKUSxqRERERCGKRY2IiIgoRLGoEVG7CCFuFELEtmP/7wohktuxf38hRI+OpSMiiiwsakR0BSHEOCHEp0KIrUKIzUKIiU3u/jOAHk32vU4IsaXJrVQIMavJ/t8E0K0Nr7nf9+10APddY9+JQoiCFrYPFkJ8dK3XIiIKF0bVAYgotPhGs2wA7pdSHhFCDADwkRCi1LfLDU33l1KeADCqyeOnA+gvhPgLgIEARjZ7/ucBfAfAOd+mUillXgei3iGEWNZsWwIAdwvv6QMAGVd5rllSSnsHMhARBRSLGhE1dz+Ad6SURwBASlkqhHgTQC2ABQDea7qzEOI6ACuabEoB8Hcp5Q98969t4TVelFIWdDLnGgBPNts2CMDc5jtKKe8XQkwFcIeU8j99uVIArJRSju1kDiKigGFRI6LmugKobLbtAoAYKeVJIUR9s/vMAKqllBObbhRCvAqgP5qNwPnRAwC2NNsWA+BwK/tXA0hs8nMXABcDkIuIyG9Y1Iiouc8AzALw1ybbHgCwXwjxNICe13oCIYQZwJ8AxAF4va0vLIR4EEAWgLKr7SelXAuge1uf1+ciLi9qiWBRI6IQx6JGRJeRUn4uhNjhm5S/HsBEAAcA7GjtIQCyhRA7AQjfz+eklBMAQAhR3Y6XzwKQ2tHsLRFCxAD4At7S2EMIsd13VxyADN/Pr0kp/9efr0tE5A8sakR0BSnlT4UQw+EtTu9JKXc13ieEmNZs30MArrb8RiGAmja+7u+utfSHEKL54c5YAH0A7Gu2/RUp5f+TUtYDuLHJ40cBeF5K+WBbMhERqcSiRkStuVtK+ee27iyEuBnA8/jq7EoPvHPbfi+lPN1s9weEEL0BmOCdE9fmw6NSylFCiAwAiVLK/UKILAB/llJedUkPIqJwxKJGRK15Ft410y7T/KQBABBCxANYCuBeKWVxk+0DAXwshLhVSnnSt/ltAFvhXUajDt5J/ofame12eEfJfn6tHZsc6mzU/BBoo79JKdtcGImIgoFFjYj8Qfi+epptv2JNMynlfgD7m28XQjTf1FYnAPxPa3dKKW9s7T4iolDHokZErWph1KnRHCnlksYfpJQXhRBfA/BHIUS6b7MH3mU+9Cajaf70uBDi0uHOZkVvjG9uGhFRWBNSStUZiIgu8Z1M4GHRIiJiUSMiIiIKWbwoOxEREVGIYlEjIiIiClEsakREREQhikWNiIiIKESxqBERERGFKBY1IiIiohDFokZEREQUooJyZQKHw5FuNBpfBzACLIft5QFQ7HK5/sNisTS/sDURERFFsKAUNaPR+HqPHj2GpaWlVRgMBq6w2w4ej0ecOXPm+pMnT74OYIrqPERERBQ8wRrdGpGWllbJktZ+BoNBpqWlXYB3NJKIiIiiSLCKmoElreN8f3Y8ZExERBRl+OHfRpWVlYbly5cnqs5BRERE0SMoc9RaYPHz8zn89US5ublD3G63AICkpCTXypUrD+bm5g4pKCgomz9/fsrUqVOr/PVaRERERFejqqgF3fHjx42//e1vMwwGg5w7d+7xoqIi89NPP93P6XQaRo8eXW2z2Y427rtx48a9KrMSERERAVF06PP73/9+b7PZ7GloaBAAMGPGjL4FBQVlW7du3X348OGY1atXJ6jOSERERNRU1BS1999/v2zixInVANDQ0ACn0ykyMzPrASAvL6+isLCw1aJWUlISP3369P5BikpEREQEIIqKWlPHjx83JScnuxp/TktLc1dUVLR6GHjYsGE18+bNOxScdEREREReUTNHramUlBRXZWXlpfdeXl6upaWlNTT+XFxcbHa73aiqqtKysrKcQghomsblRYiIiCioorKodenSRTqdTlFaWmoaMGBAw7Jly5Jnz559HACmTJlSMXfu3DSz2SwTExPdGRkZ51TnJSIiouikqqj5bTmNjnr55ZeP5OXlDYqJiZGTJ08+n5OTUwcAM2fOPKs6GxEREREQZSNqVqu1ymq1VgHAhAkTarZv375bdSYiIiKi1kRVUeuo9evX7wOApUuXlimOQkRERFEkKs/6JCIiIgoHLGpEREREIYpFjYiIiChEsai1Q2VlpWH58uWJqnMQERFRdFByMoFud1j8+Xw2q8Wvy33k5uYOcbvdAgCSkpJcK1euPJibmzukoKCgbP78+SlTp06t8ufrEREREbUkas76PHv2rDZ9+vR+p0+fNnk8Hrz11lulTqdTPP300/2cTqdh9OjR1Tab7Wjj/hs3btyrMi8RERFR1BS16upqw9/+9rcj/fv3b3j77be7/frXv+5x6NAhc0FBQVlmZmb9pEmTBq5evTrhjjvuuKg6KxEREREQRXPU+vfv39C/f/8GwHutT7PZ7HE6nSIzM7MeAPLy8ioKCwsTWnt8SUlJ/PTp0/sHKS4RERFR9BS1RqWlpaY//vGPPX75y1+eSk5OdjVuT0tLc1dUVLQ6wjhs2LCaefPmHQpOSiIiIqIoOvQJAIsWLeq2YsWKpPnz55d16dLFU1lZeen9l5eXa2lpaQ2NPxcXF5vdbjeqqqq0rKwspxACmqZJNcmJiIgoGkVNUdu0aVPcihUrkhYuXHhpVMzpdIrS0lLTgAEDGpYtW5Y8e/bs4wAwZcqUirlz56aZzWaZmJjozsjIOKcuOREREUUrJUXN38tptMWKFSu6btq0qcuYMWMyAaBXr17Ol19++UheXt6gmJgYOXny5PM5OTl1ADBz5syzwc5HRERE1FzUjKjNmTPn1Jw5c0413759+/bdKvIQERERXUvUFLXOWr9+/T4AWLp0aZniKERERBQlou6sTyIiIqJwwaJGREREFKJY1IiIiIhCFItaO1RWVhqWL1+eqDoHERERRQclJxMIPd/iz+eTtu/4dbmP3NzcIW63WwBAUlKSa+XKlQdzc3OHFBQUlM2fPz9l6tSpVf58PSIiIqKWRM1Zn3V1dWLy5MmDqqurNSklFi9efLCystLw9NNP93M6nYbRo0dX22y2o437b9y4ca/KvERERERRc+jTZDLJ5cuXH/ziiy/2PP7442dsNlvKjBkz+hYUFJRt3bp19+HDh2NWr17d6kXZiYio7YQQs4QQW5r8LIUQD6rMRBSOoqaoaZqGxMREDwDs27cv9oYbbqh1Op0iMzOzHgDy8vIqCgsLWy1qJSUl8dOnT+8fpLhERH4jhDAIIf5TCLFTCFEnhDgjhPh/QoiUFvYdKIRYLoS4IISoEEK8JYRIbWG/s77y1fz238F5V0TRIWqKGgC88MILGf369Ruxbdu2+HHjxtUkJye7Gu9LS0tzV1RUtHooeNiwYTXz5s071Nr9REQh7McAfglgEYCHAPwOwIMA/iWE0Bp3EkJkANgAIBnAvwP4EYA7AKxsul8TvwAwrNnt94F7G0TRJ2rmqAHASy+9dOqll146tXjx4q7PPPNMn8rKykvvv7y8XEtLS2to/Lm4uNjsdrtRVVWlZWVlOYUQ0DRNqklORNQpRwFkSylP+H5eKYT4EsCHACYDWOHb/jyAOgD3SilrAUAIsRdAIbzFbmmz5z0hpeRl+IgCKGpG1CoqKgwejwcAMHDgwHq32w2n0ylKS0tNALBs2bLk++67rwoApkyZUjF37ty01157LfWDDz7oWlFR0dJvkkREYUFKuahJSWv0MYB6AMMBQAghAEwDMK+xpPkeuwFACbxFjYiCTMmImr+X02iLHTt2xP7whz/sGxMT44mNjfW8+uqrh0+dOmXMy8sbFBMTIydPnnw+JyenDgBmzpx5Ntj5iIiCzABAA1Dp+3kogFQA61vY9zMAY4OUi4iaiJpDnxMmTKjZunXrZUP0WVlZ9du3b+ewPRFFo3vhLWqbfD8P9H0ta2HfwwAe7sBr9BRCzOnA44jIJ2qKWmetX79+HwAsXbq0THEUIqJO8Z3F+RcAq6SUjUc4knxfK1t4SBWALh14qVgAgzvwOCLyiZo5akREBAghBsF7eNMD4LEmdzX+4u5u4WEe3629Dkopp0kpp3XgsUQEFjUioqghhJgEYDOACgDjpJSnmtx90fe1pfUku6DlkTYiCjAe+iQiigJCiMcBvA7gFQA/llLWN9vliO9rHwDNzxDtA+BgC0+bJYSYCEDA+3mSAKA7vlrug4g6iUWNiCjCCSFuAfAagJ9IKf/Uym7FAJwAxgH4otl9NwNY22xbOYAnAPwbvMt81AKoBnAOwEa/BCciHvpsq8rKSsPy5csTVecgIuqA5wF8fJWSBt/aaSsBPCWEuPRLvBBiHIBsAAua7Z8ppUyXUvaUUvaXUg6TUo6WUt7LRXCJ/EfJiJropVv8+XzymM1v67Ll5uYOcbvdAgCSkpJcK1euPJibmzukoKCgbP78+SlTp06t8tdrEREFyTgA7/sOUzZXLaVsvHj6i/DOYVshhHgFQBqAOQAKpJSbg5KUiC4TdYc+r7/++mGzZ88+NmTIEOfTTz/dz+l0GkaPHl1ts9mONu6zcePGvSozEkUC3e7Q4L1mZPcmt274aiRfNvt6rW2A9/JG5+A97FYO4JzNanGBriUJwOO+W3NFAG4EACllsRDibgD/DWAxgLPwzmt7KUg5iaiZqCpqb7zxRnJVVZUGADNmzOhbUFBQlpmZWT9p0qSBq1evTrjjjjsuXus5iKKVbnckwbsmVgaAFFxewLq3sK0bvJPMA53rAnylDV8VuNZuh21Wy5lAZwo1Uso2/3eQUhbCOyeNiEJA1BS1iooKw1tvvdX94YcfPtfQ0CCcTqfIzMysB4C8vLyKwsLCVotaSUlJ/PTp0/unp6c3tHQ/UaTQ7Y5EAENauaUqjHY13Xy3gdfaEQB0u+M8gH0A9ja57QOw12a1cGqDn0gpZwGY1WTTRQAc/SRqp6gpak899VTfF1988cTy5cuTKisrteTk5Ev/YKSlpbl37doV19pjhw0bVjNv3rxDzz33XM/gpCUKHN3uiId3ZKx5ERsK72hZpEsCMNp3u4xud5xEk+LW5HbAZrU4gxky0kgpO3JlA6KoFxVF7f/+7/+69+nTp37ChAk1y5cvT0pOTnZVVlZeeu/l5eVaWlrapdGy4uJis9vtRlVVlZaVleUUQkDTNNnysxOFLl8ps+CrYjIa3pGngB+SDFM9fLfxzbZ7dLujFN7rYn7muxVxfhwRBVpUFLV33nmne1xcnMdqtQ7cs2dPXGFhYWJpaam5tLTUNGDAgIZly5Ylz549+zgATJkypWLu3LlpZrNZJiYmujMyMs6pzk/UFrrdYQAwEt4z/BpL2fXwXnibOscAYJDv9ohvW61ud2zBV8XtM5vVcqqVxxMRdYiSoubP5TTaYu3atfsbv//Rj37U85ZbbqlOS0tz5eXlDYqJiZGTJ08+n5OTUwcAM2fOPBvMbEQdpdsdcQDGArgVwG3wFrRuSkNFlzgAub4bAMA36vYZgM99X7dz1I2IOiMqRtSaevnll483fr99+3YuykhhQ7c7jPAWssnwHprLAWBSGoqaG+C7tTTq9jGAdTarhSclEVGbCSkDP/WqqKioLDs7myNVnVBUVJSanZ3dX3UOCi7d7ugObzGzArgX3onwFL4qAfwT3mthrrRZLeWK8xBRiIu6ETWiUKfbHdcDeADecjYOnGMWSboC+Lrv5tHtjs/gLW0rbFZLidJkRBSSWNSIFNPtjhgAE+AtZ/ejjeuBUdgzwDu/8FYAv9PtjoPwljY7eIiUiHxY1IgU0O2ONHhL2QMA7gaQqDYRhYCBAP7Td6vU7Q4eIiUiFrX2qKysNKxZsyaBF2anjtDtDjOAKfBeb/Ee8JAmta7pIVK3bnesAfAmgKU2q4WXuiOKIkqKmhg1yuLP55Nbtvh1uY/c3NwhbrdbAEBSUpJr5cqVB3Nzc4cUFBSUzZ8/P4VFjdpDtzty4C1nj8B7DUyi9tAA3OW7vaLbHe8BmA9gtc1q8ShNRkQBF1UjakOHDr0+KSnJDQBPPPHEmXHjxl18+umn+zmdTsPo0aOrbTbb0cZ9N27cuFddUgp3ut2RCuAxeAvaDYrjUORIAPBt3+2obncsAFBgs1q41BBRhIqqopaamupqWsDGjx8/pKCgoCwzM7N+0qRJA1evXt3qhdmJrsW3ztkkeMuZFVzjjAKrN4CfAfiZbndsAJAP4F2b1VKrNhYR+ZNBdYBgEkJcWjSuoaEBTqdTZGZm1gNAXl5eRWFhYUJrjy0pKYmfPn16/yDEpDCj2x3DdLvjDwCOAPgHgDywpFFw3Qrg7wCO63bH33S7I1t1ICLyj6gZUausrDQcPnzYPGrUqMz09PSGv/zlL0eSk5MvXdolLS3NvWvXrrjWHj9s2LCaefPmHXruued6BicxhTLfiQGPAXgK3ss4EYWCJADfB/B93e7YDO8o2wKOshGFr6gpal27dvUcOXKkGADef//9rjNmzOhTWVl56f2Xl5draWlpl9YtKi4uNrvdblRVVWlZWVlOIQQ0TQv8ZRwopOl2RzcA34V3CYUeiuMQXc1o3+03ut3xFwD/a7NaKhRnIqJ2ipqi5nK5YDR6325GRkaDEAJOp1OUlpaaBgwY0LBs2bLk2bNnHweAKVOmVMydOzfNbDbLxMREd0ZGxjml4Uk53e7oCeBZADq8SycQhYs0AC8B+Klud+QD+JPNajmmOBMRtZGSoubv5TTa4ssvvzQ//vjjA0wmk8dkMsn8/PxDZ86cMebl5Q2KiYmRkydPPp+Tk1MHADNnzuR1SQkAoNsdmQBmwnuWXYziOESdkQjgxwBm6HbHWwD+YLNa9ijORETXEDUjatnZ2c6tW7c2P4W9fvv27Tytna6g2x1j4T2jbiqi7KQbingxAJ4AMF23O5YD+J3NavlCcSYiaoWQMvDTroqKisqys7M5StUJRUVFqdnZ2f1V54h0ut0xCd6CNkF1FqIgWgPg9zar5Z+qgxDR5aJmRI2oNb71z6bBe4iTi9NSNLodwO263bENwO8BLLFZLW7FmYgILGoUxXS7QwB4FN6J1v3VpiEKCTcBeBvAAd3umANgPi9TRaQW595QVNLtjgkANsN7oev+atMQhZxBAN4AsFW3O+5UHYYomnFEjaKK7yzOPwCYojoLURjIBrBKtzvsAGbymqJEwccRtXaorKw0LF++PLG9j3vrrbeSrrXP8ePHjdu2bYvtWDK6Ft3uSNPtjv8FUAyWNKL2sgLYqdsd/6vbHWmqwxBFEyUjauK/hMWfzyd/Jf26Lltubu4Qt9stACApKcm1cuXKg7m5uUMKCgrK5s+fnzJ16tSqlh73zjvvdPvd7353nRAC06dPP/ODH/ygHABeeeWV9Mcee+x8031/9KMf9XzwwQfPjx8/vgYAtm7dGvfpp592uemmm074871EO93uiIV3odrnwIVqiTrDCOB7AB7T7Y7fAPizzWpxKs5EFPGiZkRtzZo18aNGjcrMycnJev755zMAoKioyDxu3LihOTk5Wbqu9266/8aNG/du3Lhx78qVKw+25fkrKysNf/jDH3qsW7du76ZNm3YvXry4+759+1pdIPXYsWOm0tJSLqAaILrdIXS741EAewD8FixpRP7SFcDvAOzW7Y5pqsMQRbqoKGpOp1PMnj2754cffrh/69atu+fMmXMKAGbMmNG3oKCgbOvWrbsPHz4cs3r16oSOvsbGjRvj77777gtdu3b1mEwmPPbYY+UfffRRi4dJS0tLTeXl5cb58+enVFdXi8btCxYsSL3nnnsGdTQDeflOFPgCwFsA+iqOQxSp+gNYpNsdn+t2xy2qwxBFqqgoakuWLOnau3fv+oceemjguHHjhhYWFsY3NDTA6XSKzMzMegDIy8urKCwsbLWolZSUxE+fPr1/a/dfuHBBS0lJcTX+nJqa6rpw4YLWfD+HwxH75JNP9nvjjTcO/fa3vz3+0EMPDdyyZUssADz66KNn//Wvfx3o1JuNYrrdMdS30vpaAKMUxyGKFmMBbNDtjsW63TFQdRiiSBMVRW3v3r2x58+f11avXr2voKCg7Jlnnul7/PhxU3Jy8qVilZaW5q6oqGh1zt6wYcNq5s2bd6i1+4cMGeLcs2fPpZMBSkpKYgcNGnTF/I2ioqK4BQsWlPXp08c1ZsyY2r///e+H0tPTXYmJie709PSGzrzPaKXbHUbd7vgFgB3giQJEqnwdwC7d7viVbneYVIchihRRsTyH0WiUd911V6XJZEJmZma9wWBASkqKq7Ky8tL7Ly8v19LS0i4VpeLiYrPb7UZVVZWWlZXlFEJA07RWr7eVk5NTd+TIEfPy5csTk5OT3StXrkxat27dvub7PfHEExUAMGfOnPSVK1d2E0JASinGjh1b/Yc//OG4v997pNPtjmx413u6SXUWIkIMgFkA8nS74wmb1bJVcR6isBcVI2q33XZb9T//+c9uAHDkyBGj0WiUXbp0kU6nU5SWlpoAYNmyZcn33XdfFQBMmTKlYu7cuWmvvfZa6gcffNC1oqLiikOYLVm8eHHp5s2b45cvX95t8eLFB81mc4vF7rXXXks+cOCAed26dfs2bNiwr7CwcG9KSorrxRdf7OGv9xzpdLsjRrc7XoJ30VqWNKLQkg1gk253/Fq3O8yqwxCFMyUjav5eTuNabr/99pply5bV5eTkZGmaJl9++eUjAPDyyy8fycvLGxQTEyMnT558Picnpw4AZs6c2aELyHfr1s3TeKLC1dTV1Rm6dOniMZm8RwcMBgO6devmPnPmTFSMcHaWbneMAfD/AAxXnYWIWmUE8AsAD+p2x+M2q+UL1YGIwlHUFIO5c+ceB3DZocUJEybUbN++PegrbX/ve98r/9GPftTTYrFkmkwm6Xa7xdChQ2tfffXVo8HOEk50uyMO3utyPgugTaOcRKTc9QA26nbHnwC8YLNa6lQHIgonQspWp135TVFRUVl2dnaHRqnIq6ioKDU7O7u/6hyq6HbHeADzAAxWnYWIOmwvgCdtVkuh6iBE4SJqRtQoPOl2Rxd4r835NABxjd2JKLQNBbBOtzv+BuA5m9VSozoQUagL1skEHo/Hww/ZDvL92XlU5wg23e64B95rc34XLGlEkcIA4AfwXjv0dtVhiEJdsEbUis+cOXN9WlraBYPBEPhjrRHE4/GIM2fOdIO3sEQF3e6IB/AXAE+qzkJEATMQwCe63WEDMNNmtVSrDkQUioIyR83hcKQbjcbXAYxAlCwJ4kceAMUul+s/LBbLadVhAk23O7IALAHP6CSKJnsAPGyzWr5UHYQo1ASlqBG1he8Cz68B6KI6CxEF3UUAus1qWaA6CFEoYVEj5XS7IwbAnwB8T3UWIlLuVQDP2qyWKy7BRxSNWNRIKd3u6AfgXQCjVWchopCxBcDXbFZLq9dXJooWnC9Gyuh2x/0AtoIljYguNwrAVt3umKw6CJFqHFGjoNPtDg3AHAA/A5fdIKLWSQC/AfCizWqJuiWKiAAWNQoy3e7oAWARgImKoxBR+PgEwCM2a+Sf+U7UHIsaBY1ud0wA8DaAHqqzEFHYOQbgmzarZYPqIETBxKJGAafbHQLew5xzwIupE1HHuQD8zGa1vKw6CFGwsKhRQOl2hxnAfADfUJ2FiCLGuwD+zWa11KkOQhRoLGoUMLrdkQRgGYAJqrMQUcTZAGCKzWo5pzoIUSCxqFFA6HZHHwAfAbhedRYiili7AdzH9dYoknEdNfI73e64AcDnYEkjosDKAvCZbndkqw5CFCgsauRXut1xJ4D1AHqqzkJEUeE6AJ/6/u0hijgsauQ3ut3xKIAPAXRVnYWIokpXAB/6/g0iiigsauQXut3xcwBvAjCpzkJEUckE4E3d7vip6iBE/sSTCahTdLvDAOCvAL6nOgsRkc9fAPyQl52iSMCiRh2m2x1xABYCeFB1FiKiZpYAeMxmtThVByHqDBY16hDd7kgBsALAONVZiIha8SmAB21WS4XqIEQdxaJG7abbHX0BfAxgqOosRETXUALvWmtHVAch6ggWNWoXX0lbA2Cg6ixERG1UCmACyxqFI571SW3GkkZEYWoAgE90u+M61UGI2otFjdqEJY2IwtwQeMtauuogRO3BokbXxJJGRBFiGIBVvpOhiMICixpdFUsaEUWYkQD+pdsdSaqDELUFixq1Suj5vZYV7p7rkbKf6ixERH6UA+Aj3e5IVB2E6FpY1KhFQs9PB/DJ6YqLDy5ZW7LJ45Eu1ZmIiPxoLLzXB01QHYToarg8B11B6PndAayF9xABACAxPubzb9w+3KIZDLyWJxFFkjUA7rdZLbWqgxC1hCNqdBmh5ycC+CealDQAqKqpv/md1V9uc3s89WqSEREFxO0Alul2h1l1EKKWsKjRJULPNwF4D8Colu6vrq0fs+iT4h0ut6cuuMmIiALqHgBLdLuDRwwo5LCoEQBA6PkCwBsA7rrafjV1DaMWrdpZ4nJ7eJiAiCKJFcDbut1hVB2EqCkWNWr0RwCPtmXH2npXzoJVO/Y0uNwXA5yJiCiYHgLwuuoQRE2xqBGEnv9DAD9uz2Oc9e4bF6zaeaC+wV0VoFhERCr8u253/Fx1CKJGPOszygk9fxqAhQBERx5vMhq+fOTOkb3NMcZu/k1GRKSMBPCwzWp5X3UQIha1KCb0/DsAfAggpjPPY9QMux65a2SP2Bhjsn+SEREpdxFArs1q2aY6CEU3FrUoJfT84QA2Aujqj+czaoY90+4ckRJvNqX64/mIiELAUQBjbFbLCdVBKHqxqEUhoeenAPgCfr5+p2YQ+6fdOaJbQmxMmj+fl4hIoc0AJnBBXFKFJxNEGbGqbkkAACAASURBVKHnGwG8iwBcZN3tkYMXfVJcXV1bf9Lfz01EpMhoAAW63dGhebxEncWiFn3+Au9K3AHh8cgBb39S7KyqcR4P1GsQEQXZNwDMUh2CohMPfUYRoed/F8ArQXktgaPfuH04uiXE9g7G6xERBcEjNqtlkeoQFF1Y1KKE0PNvB/AvAEFbdVsIHP/6xOENSV1i+wXrNYmIAqgOwO02q+Vz1UEoerCoRQGh5w+E9+SBlKC/NnDy4QnX13bvGjcg2K9NRBQAp+A9E/Sw6iAUHThHLcIJPT8ewDIoKGkAIIEeS9aVdDl7vma/itcnIvKzDAD/0O2OLqqDUHRgUYt8/wtgpOIMae+t35V8qqJ6j+IcRET+kA1gvuoQFB1Y1CKY0POnA5iuOEajlOWFe9JPlFftUh2EiMgP8nS7Y4bqEBT5OEctQgk9fwSATQDiVWdp5sL944Yc7ZXadbjqIEREneQEcIvNatmqOghFLha1CCT0/C7wrqadpTpLK6omjR1c2ie92w2qgxARddJ+ADk2q6VKdRCKTEFbqoGC6lWEbkkDgMQPN+0fdO/oQdv79Ui6UXUYij41FeXYtngejjg24mL5GcR3T8XgCffhpq8/DqM5Fsd3boH9F0+3/gRC4Dv/2Nzq3Ue3fY4tC15Feek+xCZ2Q+bdU5Ez7UkYtMv/yd2/7iNsX1KAC8cOIyE1HSMemIYRD0zz19uk4BgMwAbgEdVBKDJxRC3CCD3/O/D+oxEOau6yDNw9sGdyjuogFF3KPluLYvs7GDz+XsSnpOLMvl0oWvp39B93O+748UtwVlehvLTlc1/WzX0JKQOH4p5f/LHF+48VbcbKF59B5l0PoP+4iTh7YA8ci/Ix4oFpGPfkDy/tt/cTO9b9ZTZuyPs2rhuRg+NFm7Fj2Vu45Ts/YVkLT/9hs1rmqQ5BkYdFLYIIPX8kvOulxarO0g51t9/Uv3hI75RRqoNQ9HA562A0X/6/ybZ338DmN1/B9LfXIiY+ocXHNY60PfTnt5A6qOVB6yUzpiGp9wDc9bPfXtq29Z152Pr2a3hknh3x3VPhctZh0X9MwdA7rRg7/QeX9vv0r3NQ9vlaPFqwEpopxg/vlIKoBsBom9VSojoIRRae9RkhhJ4fA+BNhFdJA4DYNdvKbth9+OwXqoNQ9Ghe0gAgpf8QQErUV7c+1Wjr2/PQd3RuqyXtXNl+nCvbjxHWb162fdi9efC43Ti8pRAAcKzoC9SeP4fhzfbLujcPdZXncbJke3vfEqkXD2ChbnewYZNfsahFjl/Bu7ZPOIr5tOjQTV+WnuZlWUiZswd2IyE1Awmp6S3fv383ju/YjJu+8USrz3FyVxEMRiPSM0dctj0uqTu69uiF8tK9AIBTu3YgMb0nuqRmXLZf6qBMaKYYlB/c28l3Q4pkA/i16hAUWVjUIoDQ88cC+JnqHJ1k2lB8ZFTRgZMbVQeh6OBxu9BQV4vKE0ex4/23sGPZAuR+/xcQhpb/WdyxfAFSB2UhI6v19aOrTh1DQvd0GIxXnqfVJa0HLp49DQCoPHkMXTKuu2Ifg2ZEfPc0VJ891cF3RSHgx7rdcYfqEBQ5eNZnmBN6fhyAvwPQVGfxA+OmkmNjPR5ZeNOQ625THYYi2+Y3/w9FS/8OADAndsP4Z36JvqNubXHf2gsVOFj4MW7Vf3rV53RWV8HUyvw2U1w8GupqAAD1F6tanQdniouHq662rW+DQo8A8Hfd7hhps1rOqw5D4Y9FLfz9DkCm6hB+pG3effwWt1uuH5XVM1d1GIpcw+//OvqNHY+ac2dxsmQ71s79LxzesgETn/3VFfvuW/MBNFMMBk+476rPKT3uVkfkhDBACO99HrcbRkPLv1sJgwCEaOe7oRDTG95lknj6LnUaD32GMaHn3w4gEi9hYti678Rtn5cc/VR1EIpcXdJ6oMewbAy89U7c8tSPcc8v/oi9n6xA6Wdrrth33+qV6Dd2AkxxV7/Qh9EcB5ez5dGwhrqaS6NtxtjYVkfNGmprERPP631HgG/qdsdjqkNQ+GNRC1NCz+8K4A14h9kjkdhx4NT4DTsPr1MdhKJD75tuRnz3NJwovvxqQBeOH0Z56V70GzP+ms/RJS0DF8vPoKVlj6rPnELXHr28+6X2aHEemvR4cLH89KX9KOz9Tbc7rpyMSNQOLGrh608A+qkOEWhflp2ZsK6obK3qHBQdhMEA0eywY9nna2EwGtEnZ9w1H586aBhcdbU4V7bvsu11VRdQeeIIMjK9V01LHZyFC8cOwVldedl+5WX74K53Iv0qJyxQWOkG77/VRB3GohaGhJ5vBdD6GgERZs/h8omfbD24VnUOihwXy89cse3o9k24ePYUet045rLtx7Z/gbQh1yMmoeXDke6Ghkvf97j+RsQlp+DLD969bJ9dH70Hc2I39L7pZgBAv9G5MBhNKPlw6WX7laxcguR+g5A6MJKmnUa9b+p2xz2qQ1D40mbNmqU6A7WD0PNTAHwEIKomsVRU1fUvr6xdO6hX9/6qs1D4++CF7+HMvhJ4XC5UnjiKfas/wOfz/oT+Yydctk6alBIbXv09et80Dn1HX3kicvXpk1j4pBWaKQYZw26AQdNgTkiEY2E+nBe9C+ceWP9PbF30Gm7Vf4q0odcDAEyxcXA31GPb4nmQUsJd70TJynex66P3cMeP5/DQZ+QZZ9974rUHhvZ0qQ5C4YdnfYafvwHooTqECmUnz0/8cNO+tZPGDpmoOguFtxEPTEPxirdxsHAV3PVOJPXuj9Hf/h6G3/+Ny/arOnUMDbU16N5/cIvPIzQNpth4GGPjLm3LuudBSClRtHQ+dn24FF179sHEZ2ddccboqEd0GGPMKPlwKbYvKUD3/oMx6Vdz0St7tP/fMKk2GMBz8C5MTtQuvNZnGPGd5bladQ7VeqYmrrOOGzpBdQ4ionZwArjBZrXwshPULpyjFiaEnq8B+LPqHKHg+NmqCcsLd38q+VsGEYUPM4BXVIeg8MOiFj6eAnCD6hCh4lTFxfHL1u8uZFkjojByp253PKI6BIUXHvoMA0LPTwKwD0Cq6iyhpnvXuMKHxw+7RTQu+U5EFNpOAcji5aWorfjhFh5+BZa0Fp2rrL3t3bUln3mkdKvOQkTUBhkAfqM6BIUPjqiFOKHnZwHYAcCkOkso65pg/uwbE4ePNhgEz2QmolDnAXCzzWrZrDoIhT6OqIW+l8GSdk2VF53j3l5d7HB7PPWqsxARXYMBwKu63aGpDkKhj0UthAk9fzKASapzhIvq2vqxb39SXOR2e5yqsxARXUMOgGdUh6DQx0OfIUro+SYAOwHwWjLtFGc2Or5158jrjZoh7tp7ExEpUwUg02a1nFAdhEIXR9RC1zNgSeuQWqfLsnDVzt0NLvdF1VmIiK4iEcCLqkNQaOOIWggSen4qvMtxJKnOEs5iTNqOR+4cOSDGpCWqzkJE1IoGeEfVSlUHodDEEbXQNAcsaZ1W3+C+YeGqnYecDa4LqrMQEbXCBGCW6hAUujiiFmKEnn8DgK0AeDaQn5g0Q8m37hrZMzbGyPJLRKHIA2CEzWrZpToIhR6OqIWeP4Mlza8a3J7rF67aearW2VCuOgsRUQsMAGarDkGhiSNqIUTo+Q8BWKo6R6TSDGLftDtHJCXExqSpzkJE1IwEMMpmtWxVHYRCC0fUQoTQ8zUAv1edI5K5PXLIok+Kqy7W1p9SnYWIqBkB7/xkosuwqIWObwAYrDpEpPN45MBFnxTXVtU4uW4REYWaSbrdcavqEBRaWNRCx89VB4gWHin7v7262FV50XlUdRYiomZ+rToAhRYWtRDgu1TUDapzRBMp0eedNcXifHXdIdVZiIiamKDbHXerDkGhg0UtNDynOkA0khK93l3zZcy5ylouNElEoYSjanQJi5piQs+/FcBtqnNEKwlct3RdScLZCzUHVGchIvIZrdsdU1WHoNDAoqYeR9MUk0D6e5/u6na64uJe1VmIiHxe0u0OfkYTi5pKQs8fCeB+1TkIAJC6rHB36slz1btVByEiAjASwDdVhyD1WNTU4pmeoaX7Pzbsue742aovVQchIgLwE9UBSD1emUARoecPALAPvFxUKKqcNHbwoT7p3UaqDkJEUS/XZrUUqg5B6nBETZ2ZYEkLVV0/3LR/wKFT54tUByGiqPcD1QFILY6oKSD0/AwAZQBiFUehq6u5yzJw98CeyTmqgxBR1HIBGGCzWrhAd5TiiJoaz4IlLRzEr3IcvH7/sXNbVAchoqhlBPB91SFIHY6oBZnQ87sBOAygq+os1GbOCTf2K8rskzpGdRAiikrlAHrbrJY61UEo+DiiFnzfBUtauDGv237oppKyM5+rDkJEUSkFwKOqQ5AaLGpBJPT8WHgPe1L4MRXuPDxq58FTG1UHIaKoxJMKohSLWnD9O4AM1SGow4yffXl07PZ9JzeoDkJEUecG3e6YqDoEBR+LWnA9pToAdZr2xe5j4xx7jnNdIyIKNo6qRSGeTBAkQs8fDqBYdQ7yG5k9OGP92GG9x6sOQkRRww1gsM1qKVMdhIKHI2rBM111APIrUbT/1PiNxUfWqQ5CRFFDA5fqiDocUQsCoedrAI4C6KE6C/lfVt/UdeOz+01QnYOIokIFvEt11KgOQsHBEbXguAcsaRFr9+GzE9ZsLV2rOgcRRYVkAP+mOgQFD4tacExXHYACa9+xcxM/3nJgreocRBQVdNUBKHh46DPAhJ6fBOAkALPqLBR4fTO6rb1vzOCJqnMQUcQbZrNadqsOQYHHEbXAmwaWtKhx+NSFiR98tpcnGBBRoH1LdQAKDha1wPt31QEouI6drZrwjw171kkOVxNR4LCoRQke+gwgoednAuDQdJRKT0r4dOptmblCCKE6CxFFpFE2q8WhOgQFFkfUAoujaVHs9PmL49/7dNcGKaVHdRYiikgcVYsCHFELEKHnGwAcAtBbdRZSK6lL7IavTbz+ZoMQmuosRBRRjgLoa7Na+EEewTiiFjh3giWNAJyvrrv13TVffuHxSJfqLEQUUXoDyFUdggKLRS1weNiTLrlw0TnundXFW9weT4PqLEQUUXj4M8Lx0GcACD2/K4ATAOJVZ6HQkhBr+mLaHSOyNc3AJVuIyB/OArjOZrVwxD5CcUQtML4OljRqwcW6hjELP9m50+X21KnOQkQRIRXA3apDUOCwqAXGt1UHoNBV63SNWrhq564Gl5sXVSYif+DhzwjGQ59+5rtk1FkAPMOPrsps0oq+ddfIQTFGrYvqLEQU1qoAZNisllrVQcj/OKLmf/eCJY3awNngzl748c7S+gZ3peosRBTWEgHcrzoEBQaLmv9NVh2Awke9yz1ywaodR+vqXedVZyGisMbDnxGKhz79SOj5AsBJAOmqs1B4MWqG3d+6c0R6nNnUXXUWIgpLtQCSbVaLU3UQ8i+OqPnXKLCkUQe43J6shat2ltfUNZxRnYWIwlIcgFtVhyD/Y1HzLx72pA5ze+SQRZ/srLxYV39adRYiCkt3qQ5A/sei5l+TVAeg8Ob2yEGLPim+WF1Tf0J1FiIKO1xPLQJxjpqfCD0/FcApsPySHxiEOPyN24cbuiaYeb1YImorD4A0m9VyTnUQ8h+WCv+5D/zzJD/xSNn3nTXFOF9dd1h1FiIKGwYAd6oOQf7FYuE/nJ9GfiUler+79ktTRVVtmeosRBQ2OE8twrCo+YHQ8w3wLnRL5FdS4rola0viyi/UHFCdhYjCAuepRRgWNf+4GQDXv6KAkEDG0k93dT1z/uI+1VmIKOQN0O2OQapDkP+wqPnHfaoDUMRLe3/97u6nzlXvUR2EiEIeR9UiCIuaf0xQHYCiQsryDXsyTpRXlagOQkQhjfPUIgiX5+gkoefHALgAIFZ1FooaFybfPORw77SuI1UHIaKQVAEg1Wa1eFQHoc7jiFrnjQJLGgVXt5Wf7+t/+NSFItVBiCgkJcP72UQRgEWt825THYCiUuJHX+wfXHqiYpvqIEQUkjhPLUKwqHVeruoAFLUSPt5yMOvAsXMO1UGIKORwnlqE4By1ThB6vgBQDu8wM5Eqzok39t8xtE/KaNVBiChk1ANItFkt9aqDUOdwRK1zhoMljdQzr91elr3r0JlNqoMQUciIgfczisIci1rn8LAnhYqY9TsOW4pLT3+mOggRhYybVAegzmNR65xbVAcgasK4sfjImO37T25QHYSIQgKLWgRgUeucHNUBiJrRvth1bJxj7/FC1UGISDkWtQjAkwk6SOj5cQCqAGiqsxC1QN44uEfhmGG9eHieKHpVA+jGhW/DG0fUOi4bLGkUusT2/Sdv++zLI5+qDkJEynQBMFh1COocFrWO45AyhTqx8+Dp8YU7Dq9THYSIlOFnVZhjUes4zk+jsFBy6MyEtdvK1qrOQURK8LMqzLGodRx/S6Gwsfdo+cRVjoNrVecgoqDjZ1WYY1HrAKHnGwGMUJ2DqD0OHq+Y+M8v9q9VnYOIgopFLcyxqHXMcABm1SGI2uvQqQsTV36+b63qHEQUNKm63dFbdQjqOBa1jrlBdQCijjp6pnLiio17eIIBUfTgqFoYY1HrmEzVAYg640R59YRlhbs/lVxIkSgasKiFMRa1jmFRo7B3uuLi+PfX7y6UUnIxTKLIxqIWxljUOmao6gBE/nD2Qk3uknUln3mkdKvOQkQBw6IWxngJqXYSer6A97Ic8aqzEPlLtwTzxq9PHD7GYBBG1VmIyO8kgFib1VKvOgi1H0fU2q8PWNIowly46LzlnTXFW9weT4PqLETkdwIAz/wMUyxq7cfDnhSRqmrqb377k+Jtbo+Hv3UTRZ6+qgNQx7CotR9PJKCIdbGuYcyiVcU7XG5PneosRORX/VQHoI5hUWs/jqhRRKtxNoxauGpnSYPLXaM6CxH5DUfUwhSLWvsNVh2AKNDq6l05C1ft3FvvclerzkJEfsGiFqZY1Nqvj+oARMHgbHDfuPDjnaX1De5K1VmIqNNY1MIUi1r78S87RY16l3vkglU7jjjrXRdUZyGiTuFnV5hiUWsHoecnAuimOgdRMDW4PMMXrNp5vK7eVaE6CxF1GI8GhSkWtfbhX3SKSi63Z9iCj3ecqXE2nFWdhYg6JEG3O1JUh6D2Y1Frn16qAxCp4vbIoYtW7bxwsa7+tOosRNQhXKIjDLGotU9P1QGIVHJ75KBFnxRfrK6tP6k6CxG1G+ephSEWtfa5TnUAItU8Hjng7U+KnZUXncdUZyGidmFRC0Msau3DETUiAB4p+72zplheqK47ojoLEbUZi1oYYlFrnwzVAYhChZTovXjtl1pFVe0h1VmIqE1Y1MIQi1r7dFcdgCiUSImeS9aWmMsraw6qzkJE19RbdQBqPxa19klWHYAo1Eigx9J1uxLPnq/ZrzoLEV0VP8PCEIta+ySpDkAUotLeW78r+VRF9R7VQYioVV1VB6D2Y1FrH/42QtS6lOWFe9JPlFftUh2EiFrEohaGhJRSdYawIPR8AaABgKY6C1GIu3D/uCFHe6V2Ha46CBFdQbNZLR7VIajtOKLWdolgSSNqi24ffLav75HTF3aoDkJEV4ioUTUhxCwhxJYmP0shxIMqM/kbi1rb8bAnUdslfrhp/6Cyk+e3qw5CRJcJWlETQgwQQnwhhLC2cN9AIcRyIcQFIUSFEOItIURqC/ud9ZWv5rf/Ds67UM+oOkAY4YkERO2T8K/NBzLvtAxwDOrZ3aI6DAVf7YUKfD7vTzi8ZQM8rgZcN8KCW77zE3TtceVlk/esWoF1c/+r1edKzOiFb72+/NLPR7d9ji0LXkV56T7EJnZD5t1TkTPtSRg0fqxdQ7dAv4AQIgnAfwKYCSChhfszAGwAsA/Av8M7EPJrACuFEOOklO5mD/kFgPebbSv3d+5Q1aa/0UIII4BpANIA/A1AdynlqUAGC0EB/8tNFIHiPnGUDvd45JYhvVNGqQ5DweOqq4P9FzogBG777s8gpYRjYT4++OV38fBfFyImvstl+/exjIP1N69e8Twetxsf//an6D9u4qVtx4o248NZ/4nMux5AzrT/wNkDe+BYlI+GuhqMe/KHgX5roUQCqBFAjUGIOoNAndFgcBoNot6kGVwxmqHBrBk8sUbNE2s0IN5klH26xsUFMpAQoieAA/AesXsNwPdb2O15AHUA7pVS1voetxdAIYAHASxttv8JKeXugIUOcW391eNNAJ8C+DqAPwN4BcDDgQoVomJVByAKU7FrtpXd4PbIL7L6po5RHYaCo+TDJag+ewrffPU9xCenAADSh47A4u9+Dbv/uQw35D122f7xyamIT77iyBf2rFoBj8uF7LxvX9r22ev/gwG33IHxM54HAPQddRsAYOvbryE779uI737l8yhWB6DGIFBrEKLOKIRTM4j6GM3Q4Lu5vWVKQ5xJk3FGTcSbNEO8SdPiTUZjvEkzxhm1mDiTZo4zarGxRi021miIj9EM8UKIBLQwanUVgR508ADIh7crSDQrakIIAe/Az9zGkgYAUsoNQogStFzUolpbi1qalPL/hBBfl1JK37BmtDGpDkAUxmI+LTp0k8vt+WzEgPRxqsNQ4O1f9xEG3nrXpZIGAF179EKvG8eg7PO1VxS1lnjcbmx/9w1k3TP1Uvk6V7Yf58r247anf37ZvsPuzcOWBa/i8JZCZN3TobnkDfCNTmkGUacJUacZRL3JYGiI8Y5OuWKNBo/ZqHl8RQpxJk3EmzQtwWTU4oyaKc6kmeJNWmycUTN7y5QWZzYaEgxCxCJ0ftmPD+STSylPwnvYE0KI/i3sMhRAKoD1Ldz3GYCxgcoWrtpa1KqFENkAIISI1muFxagOQBTmTBuLj4xxezwbswf1uEV1GAocV70T5aV7MeKBaVfcl5E1EkVL32zT85R9vhaVp44h+6F/a9zkOfHltnqDZoztkTXicIxmqNWEqDcZRH3KdT1cXVPTsyt3F53LeuTb++J8o1PxRs0QZ9IM8SajMcGkGeNMminOqJnjTUZzrNFwqUwZDQYTvKNNkT7NRXVhHOj7WtbCfYfRsaN1PYUQczqcKMiEEDMB7JJS2tuyf1uLmg7gj/Be6/K/ATzdsXhhjUWNqPO0TSXHbvZ4ZOFNQ667TXUYCoyqk8dqpccTZzKbz37y+5+bj2z7PN7jcomeWSMr+468qaKh9uKAXlpDYWpqqvurQ31GQ7xJM8abNC3OpJnijcaYO7+XN1S63aab645U65MmaTGaIe5n6xfHHuvTG1+Lr+z7wgsvYMeOHejevTuefPJJ3HR9FpITtJ4/vHloT9V/BiFM9WdZ4xG5yhbuqwLQpYXtVzMRQDqAwU22jQWwrN3J2kAIcR7As1LKgqvsMx3ALCll/1Z2+SaAjwD4r6j5Thz4t2vuGNlU/+UmihSGzbuP3+Jye9aPzuqVqzpMFHOiybwpTYg63yT0hhjN4DJrBrfZqLljjQbEGTUZbzKKOJNmiDdqWnyMpsUbjSbf6FRsnEkzxxoNcbFGLS5GM8Rv+rw+7l0AB5e8nhoXF4f5816HlBKzZs1K2vuvZUkA8OQNfW7r1evKsz8bbd68GceOHAEAJMbFdonRvKtJnT9/HgaDAZMmTcLjjz+OF198Edu2bcOsWbPQt29fmEycpXINAf8sE0L0ATAHwGTfpteEEI9KKVfjq97RRwhRAG/R8gD4AECJ7/umugN4QwjxRrPt/yOl/Inve6eUcprvtb/ZwczfB/AMgAEAjsF7IsQfWzgDNejaetbnQwB+Cu/EQAkAUspoO3TBokbkP4Zt+07e5nbLT28e3nu86jAhzAXgooCvTBm8ZcronYjuMmuay2w0eGI1TcZ550yhyUR0o28iekycUTN7y5QWG2s0xJk1LUEzCDMAMwKwRqTL5QIAnDp1Cvv370dGRgYAYOzYsRg6dCgAwGC4+jKezz77LEwmExoaGq547uPHj+Phhx/Ga6+9BgCYPNnbB1544QX06dPHr+8lAgW0yQohBgL4HMBeeJfc+BOAFU12uej7+jGAPbh8eY4JaHmkbQmAF5pt89vyHEKIlwD8CMDP4Z07dyO8Rw8HAXiqA0+ZDKC7EEJIP1z+qa2HPmcDuF1KeaazLxjGWNSI/EvsOHhqvMvjWXfbyL4TVIfpBImvylStQcBpNBjqjAbROAm9wVemPLEmDfFGTcaZNBFn0jTfRHSjbyJ6jG90yjtvSjMkmDRDDMJw3lRCgvckxNtvv/1SSQOAAQMGYPjw4SgqKkLXrq2vu7p//35s3LgRjzzyCBYuXHjZfbW1tairq8OMGTMu2/7UU0/h+eefR3V1tR/fSUQK9JDjm/CeFJAHoC+8Re0fvtE0ADji++pCy8tz7GvhOeMB9AAg4O0tCfAWoRUt7NsuQojBAJ4D8ISUcr5v83YhRBmANUKIAinlhnY+7Xh4r2Y0DsDGzmZsa1E7GOUlDeBZn0QBUVJ2ZoLb7Vk74cb+EwP8UrUCqBECtZp3eYQ6o8FQb/IWKrfZqLnMmsHTOAk9zqSJeKNmiDcZNd/cqcYyZfaVqVizZoiP0QxxQoguaP/cmoiVlpYGAC2ObqWnp0MIcanMteRb3/oWAG/5al7UnE4nAGDMmMtXeklPT4fJZAKvX31NImBPLMTtAEYDGCCl9HhX4rhCse/r9haW56gD0PxQowdALoCbANQDqAVQDeAc/FCC4J0vdgLAZX/RpJRrhRCbAXwb3sV520QIMRTA/b5sLwkh7mplVO2XQohf+r5PllKeb+0521rUjggh3oJ3SLDx0Gd+W4NHCC53TRQge46UT3S5PevutAy8BcDF5vOmjL4lEsxGg6txAU9fkfItkXCpTBkby5TvrL44s3ZpiYQ4AAFd7JO8Gke1Tp8+fcV9Z8+ehZQSFy5cQLduVw4U/vWvf0VJSQnS0tJgsVx5QYvGOWi7du1Cdnb2pe3nzp1DQ0MD56hdWyAvHfk1AGulH8n4bAAAIABJREFUlMd8P7fU1BpXjhgmhDBKKV0AIIQYB+8Zqc3/A54H8JPWJu+3Ugbb4yYAGxtzNLMe3pLYJr417d4E8C68h1K3AngZQEurML8KYK7v+5YO917S1vLxRRv3i2TKJxQSRbIDxysmHFj032uQUGaEsXYEjNIEgycWBtkAzdMAzeOGQbqgeVwweNzQPG5oHs9XX2UDDB4nNM9F33YBg5Terx7AIA0weAQMUni/lwYYpAYhNQhp9H6FBiFNEDACMsb7FTG+mxkicKMREcV3cGuJfQnEc+KrBSEqABR5v02aneQ9oNX0U+gUvFO444CaHjXo+lvv4dHHlz2Oxw897t1nLwADcOOTNwIPNHnsegAasOnUJoj/4n+mq5G/Ctio41gAHwshvg3vlKl+vu1346szHBuX5+gJYIUQ4hV4r3o0B8A2eCfzt5epE8tzpMBbqFpyFN41367JV9KWw3st1aellFVCiMkAVgkhEgH8WEp5oclDytt6tYW2nvX5dyFEd3j/APdJKa/a/iJUS22biPwpoa/Aya650OqOoNuhUsRU50CE0CFFId0weJwwyAYYPPW+ctgATbpg8HhvmscNTfq+etzQPBIGj8dXHiU0KaF5AIPHVyIlfF+Fr0gaYJACQmoweAwQMDYplCYAxq/KJGLgHYEwAzCFTJFset7emwBuhfdX3bXwfuydhvdf1D8BGA7vuYG1AN4BMBLej+seV3n+RAAOeN/5IADHAawDkAFA89/biFCBPDY8AN7/gg/BO/nfCOANAD8QQjh8c8Aal+fIA/ArAIsBnAXwOoALAH7Xgdc14PLlOdqjAa0vApzgu/+qfId858F7JvWdUsoqAJBSFvlGCt+Dt7CN6cjJBW096/NRAN8DsBnADUKIP0opP2zvi4W5a/7HIqJOGtyjF06eB9yxfXAusw+E6wK6Hl2HuPKhELhOdTxIocGtxYfs+LrwNMAg62GQ9dB832u+AukdmXRD87igeTy+UumBJpuUyP/f3p2Hx33W995/3zPaJUuWZVvyviZx4i0OcciKQ1jTE2igpyW0faBNL0alF+Wc0u3QB3hCSTmlcJ6n5Zy0/NQEQqEtW9gSkkAI2EnsbMpuO46TON7GtizLi/Z17uePexTJ8sjaZub+zczndV1zCf3mNzNfg7E+ur/3kkgQSZAMlGZUmDw7REYSbkTS2GSIJOLCo41iKMbYcqCe99DJC5TzQ6KU4kJZA/BTXLQsSX5N4A4NiuCC13O45RPDM5j6cWsFK3HhrAg3mrYd91OpDvdj/7nk+8n5ZPJvbzUull9krR3ue99tjHkYuA34N0Zyx3Zr7ZWjX2yM+W+cuz3HZMxke46DwPJxnluRfH4iXcCvcaNmZ801s9a+Zox5C1A/3RWgk219fgLYYq3tN8aU4DZqU1ATkfSaXXkBEbOPhHXtEVtUw5nlWzizdIDK49upOlpHJLHGc5XhZSPFDFHMEJVe/8UaGABehBdXVFE3xwUprMXaAZ49ailqLWHHJS2sTwbIX/TCa/tcy+sHyff4waj3eyD5+Mi8R+jpXMzpnuU01DzCh+zZI5IP9VzOcnOK7qKDbkRydGv7rLZ2MYZiRkYkh9vchSCTQW0IuHdUSBv2beDrxpgFjGzPUcm5c7OqUlybyFbOXcgzlT/jVuAuY0x9cs9YAIwxFbj4/78megNr7VOkmCJmjInixpCLOfvPdRtur7ZJmexfzB5rbX+yoH5jTCYnI4aVgppINsyvOcix0yvPvhgppqvhGroaoPT089Qc7CcysDk0rT45W3Gxe3R1wZw5yYvGkDAldPRAZRX0low0NxOlcMEF575PIgGvvw719VBdDbuq30ZvOwy9Co8tvJ6KUR2rwUFofwG6Vpbz8OxpnExgE240MtE/MhI53NpODCbb28MjkiNzJN08yCGiCZIjk8m2tnVzI6OWkbmRidFzI0dGJUdGIt3Xc4NkKSZtiwAy+bPsOKmD1tHk11mMbM+xZNR1Rl3bl+L1a4wx1zNmew7O3p9ttObJl8wPgS8C/2CM+UNr7fCI3hdwjfS7pvBeJPNRDPhD3EKF4lHPtQI/B75krd2Z+h3ONdmgFjfG/D5uMuCNuP8xCo3mqIlkw3D7czx9sy/l+Gwo6nmDmgOHKO7ajNFqztCprYWTJ2HhQogmJ4719UF7O6xIzhdPJCAScY9U+6oNJQdGyspGnq+qgqIiaG2FZctG7m1tddfPsz/b+ZkICVNGIuL7LMxx2CGiyRA5HCCHA+Vwe9vNjUyMam+PnhvpvvZHz0z8WdP2HLAuxfWluFGuI7ig1ofbY2zsKNSVuBGu0dqAW3GnI6V9ew5rbXeyXfoA0GyM2Q5clnx8KHnI/FT8ALdS9Eu4sBZP1lyH20j3j5Kfc6O19teTecPJBrWP43bsvQW3B8p0durNdRpRE8kG1/58g4Q9/+qvwfIVtK1ZQWSgjepDT1J2ai2GeVmqUibS0OCC2t697j9bC0eOuKA1e7YLaS+95ALd0qUTv9+wSAQWLYIDB0YCXnc3HD3qgtsEJx7kLhNlKFrO0Ix/KbkjLeWk9n3gW8aYy6y1z8Kb7b9G4GFrbWfy2v3Ax4wxd4zZnmMjY/KFtfai831gGrbnwFr7uDHmElywWgn8Eviotfa1qbyPMWYdrl16o7X2wTFPH00+Hkj++f8aN69tQpNd9dkJfGby5eYlBTWRbJlfc4Bjpye3TD9RXMfplddDoo+qY49RdawBY6e7AkzSpbgYLrwQDh2CN95wo2q1tS5kGeOCWzQ6Mto2FXPnute3tLiRtNJSWL58VJtVzqM3g+/9n8Cf4rbd+CxuFWcjcCFnnxf+OdwykLHbc9xtrX06g/WNy1p7BHeM1Uz0Jb+Oe5KIccmyCjciOCnnDWrGmF9z7lLe4Q1v3zHZD8kT/b4LECkYqxoWnrf9mVKklM6F19K5EMramqk+HCE6eFlG6pPJKS93YS2VSATWpeqSjRKNQopNbwGYN889ZKp6Jr5leqy1Q8aYG3HnZH4Zt8H0DuA6a+2uUfftNMa8K3nf6O05vpCp2rLBWvuqMeYO3CHyVwH34/Zi68HNqbsU+APc+udJZ6iJRtTeO+b7ebidbw5P9gPySCb7+iIyWm3lhRjzBnaC9ud4eusup7cOirv2UnOglaKezRid1ytCZkfUsNaexM0pm+i+x3Bz0vKKtfYTxpgHcYGsCbchTTHQgTvH9CHc3Lcjk33P8wY1a+3wMB7GmA/jtun4q2kcUJoPTvkuQKSgzK8+QMuZ6QW1YQOVF3LikguJ9LdQc/BlSs9sxFCbpgpFclHGRtR8sNbehtvuYlgXmV3818kEU6GstfcxchLDjE04R80Y0wD8C/A6bsfdjKbxEFNQE8mm1Q0LaEnTQHaipJ5Tq+sxQ91UHX2EyuPLMHbZxC8UyTt53R2y1mb0JBNr7eJMvn8qE81R+0PcfiB/Zq19IjslhZaCmkg21VZdhDH7sXZ52t7TRivoWPw2OhYlKD/xJNXxciJDG9L2/iLhd8J3ATI15nwnGhhjErh9UfoZWVRgAGutvTrz5YWLaWzqxG20JyLZ8PRrW2k5c31GP6OkYzc1B04T7buigHanl8I0BBTb5uZMnvcpaTbRHLV83ZBmuk6hoCaSPelsf46nf9YltK6DaF+cmgOvUdKxCcN0d00VCbOTCmm5R0FsatT+FMkm1/48kJXPGipdxMkLt9ByKXTN3YYtyNXtkt/afBcgU6egNjUKaiLZNq/6jax+no1W075sC8cuW8CZxTtIRHZn9fNFMkdBLQdpPsbUTHonYRFJk9UNDRz3sVDNROmuv5rueig98yLVB3uI9m9O4+HYItmmoJaDFNSmRiNqItk2p2oNxhzAetxOo69mA63roajnADUHDlDcdTmGCm/1iEyPgloO0m+GU6OgJuJDttuf4xksX0bbmrfRsrGP7jlbsbT4LklkChTUcpCC2tQoqIn4sLqh3ncJZ7FFtZxZcT3HNtXSsXA71uz1XZLIJCio5SC1PqdGQU3EhzlVF2PMQaxd6ruUs0VK6FxwDZ0LoOzUc1QfGiIy8BYMxndl3vT3QzwO7e0wNATFxbBsGVSPs+NJdzccPQpdXe7+0lKor4e6unPvbW+HI0fca4qKYO5cWLAATOH+1z1Frb4LkKlTUJuaSR+iKiJpNm/WPo63hyyojdJbu4neWijqfp2aA0cp7t6ModR3WVnV1wd79riwtXixC1O9E5w6ePIkRKPu/kgETp+G/fvBWhfEhrW3w6uvjoSz7m4X2oaGYMmSjP6x8sgh3wXI1CmoTc2rvgsQKVirGuo53u67iokNVqyi7eJVRAZaqT64i7LT6zGkGB7KQ2+8AZWVsGrVyChXTc35X7NwoQtow2bPhoEBaG09O6gdPgy1tW50bvT7Hj0KDQ1u5E4mst93ATJ1mqM2Na8zcpSWiGRT3ayLMTk0IpAonsfpVddzbFMlnQ2PYs0+3yVlVEeHG+VaunRqrchIih9D5eUwODjyfU+Pe8yff/Z9c+e6kbczeX3OeLpYIDubR0taKahNgQ1iPUDcdx0iBWtu9eu+S5i6SBkdi67j2KYVnF7+NENFz/uuKCNOnYKqKigpcd+f5xzpCXV3u5G5YZ2dLvxVjjnBr7jYtVm7u6f/WYXjmG1u7vNdhEydWp9T9yqw2HcRIgVpdcN8WnOg/ZmSMfTUbaanDoo791BzoI2i3isw5EfPrqvLLRhoa3Nzx/r7XWhbsODsFmYqiYQLdn19ruXZ1zfS4gT3fXFx6pG6khLXKpWJ7PddgEyPgtrUvQq83XcRIgWpbtYlGA5jc/yXpYGqNZxYC5H+o9Qc2Etp+6UYJpjMFXJ9fa49eeqUm3dWVORC24EDLmClWsU5bO9eF/TAtT1XrXIjZcOGhtyCg1QiEfe8TGS/7wJkehTUpk4LCkR8qqt+nRPtuR3UhiVKFnDqggWYoU5mxR+h4sRyTNi2IJmkoSHXoly7dmRif02NC2FHjpw/qC1b5uakDQy4oLdnj1vJOW+ee/58bVRjtD3H5Oz3XYBMj+aoTZ2CmohPqxsm6KPlIButon3p2zi2aTFnljxBIvqS75KmzBgXzMauvpwzx7VBz9eeLC+HWbPcvatWuX3UDh1yrwM3apZIpH7t0FDqBQky1n7fBcj06G/31Cmoifg0d9ZaDId9l5EZJkL3/CtpuXQ9bRfsZLD0cSy50dcrKkrdnhwOblNpT9bVuVG04UUCw/PQUo2s9fef3SaV8ez3XYBMj4La1L0OjPOrnYhkRd2sHFz9OUX91etoXXcVrWuP0Fe1DUun75LOq6LCzVEba3hUbCr7nI1tZVZUuBG1se8/OOjmxlVVTa3WwrTfdwEyPQpqU2SDWB/a3VnEr3xsf45nqGwJJy/aQsvGIbrrtmI56ruklGpr3Ry10VtlWAsnTrjVoMOjbaNbmNaevV/asBMnXFgbDmBVVW7ErnXMCUitre76eMdTybBBFNRylhYTTM+rwLIJ7xKRzJhbvRZDHMsi36VkjS2q4czy6zmzdIDK4zuoOlpLJHGx77LeNGcOHD8Or73mVn1Goy5I9fbCmjXunkQCXnrJhbqlS107dNcut2igstI9f/q0O1ZqyRIXwsDNQVu0yK0gjURcMBs+I3TZMs1Rm9irtrm533cRMj0KatPzKvBO30WIFLS6Wa9xoqNwgtqbIsV0NVxNVwOUnn6BmoN9RAY2ez8I3hi44AJ31NPhwy50VVXBRRe5xQLDotGR0bVo1IW0U6egpcVdq6yE1avPPXpq+BSClhYXAEtLYflyFxBlIrm3OEXepKA2PVpQIOLbqoY6TnT4rsKvvtkbOT4binreoObAYYq7LsdQPvELM6SoyIWn8UQisG7dyPfGuNG3hQsn9/7z5o1s2SFToaCWwzRePD0KaiK+udWfR3yXEQqD5StoW3Mdxzd001O7FUvrxC+SAqKglsMU1KZHQU3EN2MMc2bp/4ujJYrrOL3yeo5tqqZjwaNY85rvkiQUFNRymFqf07MPGALGOdNERLJidcMc2gq8/ZlSpJTOhdfRuRDKTjZTfShCdPAy31WJF53AG76LkOkz9nxHc8i4TGPT68BK33WIFDRrLfc/ewzLAt+lhF5x16vUHGihqOcKDCW+y5GsedI2N1/puwiZPrU+p+853wWIFDzX/tzru4ycMFB5AScuuZbj60/RW7MNyynfJUlWqO2Z4xTUpm+77wJEBFhdr/0ZpiJRUs+p1VtoubSUzvpHsGa/75IkoxTUcpzmqE2fgppIGMytXofhqNqfU2SjFXQsfhsdixKUn3iK6ngpkaGNvsuStFNQy3EKatP3HNADHvcsEpFk+7NqL22dCmrTYiL0zLuCnnlQ0rGbmgOnifZdgdHPhzxggWd9FyEzo9bnNNkgNgA87bsOEQFWNdT6LiEv9M+6hNZ1V9O6roW+WduwtPsuSWZkj21uPuO7CJkZBbWZUftTJAzmVa+HkB5WnouGShdx8sIttFxq6Jq3Dcth3yXJtDzhu4B0McbcZoxpHvW9Ncbc7LOmbFFQmxkFNZEwGG5/SnrZ6Czal27h2GULOLP4cRKRXb5LkinJaFAzxhxLBqaxj4ZR96w0xvzEGHPGGHPKGPNtY8zcFO91Ypz3+kom/wy5QHMQZmYHbg6A38OQRQRWN9TylDbizwwTpbv+KrrrofTMS1Qf7CLafwVGv+yH3JMZfv8a4H8Cvxhz/SSAMaYeN6DxKvBRoBb4O+B+Y8xV1tqhMa/7G+BHY661pbvoXKOgNgM2iJ0yjU0vA5f4rkWk4Ln25zGgYaJbZQb6atbTuh6Keg5Qc/AAxZ1vwVDpuyw5RwewM1NvbowpAcqAp6y1W8e57TNAL/Aea21P8nV7gceAm4F7xtx/1Fq7JzMV5y79NjRzan+KhIFrf77iu4yCMVi+jLaL3kbLxgG652zF0uK7JDnL47a5eeyIVTrNTn5NuVjBGGOAW4C7hkMagLV2O7AbF9RkEhTUZk5BTSQsVjXMnvgmSStbNJszK67n2KZa2hc+RiKisBwOj2X4/WuSX8dbVXohMBd4NMVzjwOXZqKofKTW58wpqImExfzq9UALUO+7lMITKaFrwbV0LYCyU89SfShBZOAtGM3h9SRVQEqnN4OaMSaaYr7Z8FnY+1O89iDwW9P4zIXGmNun8bqcphG1GbJB7DXguO86RAQwJsKcKs1x8a239jKOb7icExfvo7/iUSx9vksqMANkZyEBwF5g0BjTYoy50xgzP3l9eHQ71V58HUDVND6zDFidfBQMjailxw7UbxcJh1X1sznZ6bsKARisWEXbxauIDLRSfXA3ZafXYjhnawZJu6dtc3PPxLfNyMvA+3BBbBawGfgkcL0x5jJG8kWqeXKJ5GOq9llrbwEwxnxoGq/PSQpq6bEdBTWRcJhfsx43yj1/olslSxLF8zi9agskepl19FEqWxZh7MqJXyjT9PNMf4C19ghwZNSlnxlj7sPt3fYx4I3k9UrOHVWrSnFNxqGglh6apyYSFsZEqK3cw6kuBbXQiZTRseg6OhZayk8+zazDRUQHN/muKg9lPKilYq1tNsbswS0UeCR5eQnnnhqyBNiX4i3WGGOux+1NWoQLeXOAezNScI5QUEuPZ3B7xZT5LkREgFUN1TS/7rsKGZcx9NRtpqcOijv3UHOgjaLeKzAU+64sD7Th9xzqctzPw51AH3AV8NSYe64Eto651gbcCnwE6Ad6gE7c5rk7Mldu+GkxQRrYINZP5iduishk1ddsAFp9lyGTMFC1hhNrr+H4+hP0Vm/Fjrvdg0zOQ7a5eTrzv6bEGHNOfjDGvBe32nNrcu+0+4GPGWOKRt1zFbAR+PfRr7XWXmStnW+tXWitXW6tvdhau9la+55C3wRXI2rp81Ngi+8iRITh9ufLnOqa57sUmaREyQJOXbAAM9TFrCPbqGhdgbFLfZeVg7LV9vyiMWYO8GugC7gGt5hgG/Cd5D2fw43u3WuM+WdgHnA7cLe11ueoX07RiFr6/NB3ASIyyqr6Wb5LkGmw0Ural2zh2KbFnFn6BInoS75LyiEWeDBLn7UDt9IzAL6PWwH6RdxxUUMA1tqdwLtwZ3x+D/g8cCcQy1KNecFYa33XkDdMY9NzaLdlkXCwdoifPXsS91u85LKS9p3UHOwg2ncFhqjvckLsBdvcnJc/g4wxtwE3WWsvT35vgQ9Ya3/stbAsUOszvX6IgtrMnTwC9/wtXHAlXP8H7trQADz3ILz+FHSchLJKWHU5bL4Zikom/95P3gMv/AJu+hQsvOjs5157Cp5/EM60QGUtrLvBPSQ3GRNlduXLnFb7M+f1V6+jdR1Eew9Tc/B1SjregpnWhqn5zstqz2yw1t4G3DbqUhcw6KWYLFNQS68fAn/ru4ic9+x9MHak9/Hvw6GdsO4dUDMfju+HF34O7SfgPX8yufft6YBd21I/t/dx2PZN2PBuuOKDcGQP7Piue05hLXetqp/FM6l2AZCcNFS2mJMXLsYMnqH68DbK2y7EsMB3WSGSrband9baggnqCmppZIPYLtPYtBd3GK1MR8vrcGiXG9Eabe5SF6BKkjugLF0PFdXw2H/AyTjMWTTxezf/FKrmwOkxW/oM9ruRtg3vgrd+MPn+66C/B579GVx8HUS1a0BOapi9ATgB2g0/r9iiGs4s38KZZYNUtmyn6ugcIomLfZflWSfa0zMvaTFB+v3IdwE5KzEEj/4HbLoRysfMA19z7UhIG7Z0g/t68ggTOv4GvPrkSBAbLf6yG21bO2bkbM110NsJx16b/J9BwsW1P3f7LkMyxRTR1XANLZsu5uSq5xkqeQpLoU68vs82N/f7LkLST0Et/bT6c7pefMjNRVv/zsndn0geITc2wI01NAiPfBs2vhtm1Z37fMs+d71q7CjeEogWQdvhydUj4bSqvmBaJAWtb/alHF9/BScu2U9/5SNYMn3WZdh8z3cBkhkKaun3NHDIdxE558RBeOY+uO73XTiajIMvgYm4tuj5PPUjsAnY+J7Uz7e3QlWKABeJQsVs6Dw1uXoknBpmb8S1P6UQDJavoG3N2zi+oZue2m3Ygtj4uBN4wHcRkhkKamlmg5gF8n65cFoN9MHDd7pJ+wsnOb3vzHF45l646GqoqBn/vsO7Yfc2uOFWKBpnnll/D5SUp36uuAwG+yZXk4STMVFmV7zsuwzJskRxHadXbuHYpmo6FjyGNa/6LimD7rPNzb2+i5DMUFDLDLU/p2LbN6G4FC5//+Tub90P934FqufB1R8a/76ONvjVXbD5N6Fuyfj3JYbAmNTPGYM7H1hy2sqGSt8liC+RUjoXXsuxyy7g1IpnGCp6xndFGaC2Zx7Tqs/MeBStNJuc5x5wLcybPgUDvTCQvG4Tbm5Zb6cb7Yok97h8ZYdb6bn4Erjhj8bfQ22wH37xL1C70O3H1tvprvf3jHzt64LSSigqdfenMtA38Rw4Cb8FszfiDn1O0eOWgtE75y30zoHirlepOdBCUc8VGKawEWMoqe2Z5xTUMsAGsSHT2PRT4FbftYTey4+6kPTjvz/3ubbD8PrTI5vTPnOf22Pt8vfDpTeOPwoGbpVnW3Kq4Lf+4tznf/Evbl7a737RLSI4svfce2wCuk65kTvJbcZEqanYzZnu63yXIiEwUHkBJy65gEj/cWoO7qb0zEYMtRO/MJTU9sxzCmqZ80MU1CZ2w60wOHDu9e3/6VZibng31C2G15vdnmbv+BisfMvE71u3GH7jv597vbMNHvkWXPlfYf4Kd23uMnj5kZERtmFtcbcKdf7K6f3ZJFxW1Vfw7Bu+q5AwSZTM59Tq+ZihbqqOPkLl8aUYu9x3WVOktmeeU1DLnF8C7UC170JCrWF16uvFpW6RwOLkHpbP3Of2UpsopA0NulWjpZUjrx3tZNx9nbt05LOXrYftRbD7EbeH27Dd21zrdO555rdJ7mio3QhvnATm+C5FQsZGK+hY/DY6FiUob3uK6sOlRIY2+i5rEtT2LABaTJAhNoj1Aff7riMv9Pe40wRKK+DIK+c+hsNX50n45qfcfmxTUV7tTiV45l4XCA/thMe/B69sP/9iBcktEVNETcUu32VImJkIPXOvoOXSjbRduJvBsh3YUJ8nqbZnAdCIWmbdA9ziu4ic19ftvj7/oHuMtWyjO+/TRNxIXFHp1D/j8ve57Tt2P+I+Y84iuPFPYdGamdUu4bKyvoLn1P6USeifdQmtayHad4Sag69S0r4JE7oOyb/5LkAyz9ixh19L2pjGphIgjlZ/ioRDwg5y/7PtqP0pU2WGOpgVf5aK1lUYFvsuB7ex+nLb3JzwXYhkllqfGWSDWD9wt+86RCRJ7U+ZLhudRfvSLRy7bAFnFj9OIuL779E3FNIKg4Ja5gVQsIcEi4TPyvpxjqEQmQwTpbv+Klo2reXk6hcZLHkSS7YDUwL4epY/UzxR6zMLTGPTQ8AkTxoXkYxy7c8OyNl9syRsor0HmH1gP8Wdl2PIxikYD9nm5ndn4XMkBDSilh1f812AiCRFTBHV5Tt9lyF5ZKhsGW0XbaFl4wDdc7ZhOZbhT7wzw+8vIaKglh0/AY76LkJEklap/SkZYItmc2bFFo5tqqN94XYSkVcy8CkngB9n4H0lpBTUssAGsUE0n0AkPBbUbgRO+y5D8lWkmK4F19Cy6SJOrXyOoeKnsWmbq/wt29w8zuHEko8U1LKnCbI+4VREUolEitX+lKzord3E8Q2bOXHxPvorHsUy0w1q70pLXZIzFNSyxAaxg+ioD5HwWFk/jZ2RRaZpsGIVbRdfx/ENHfTM3orlxDTe5Qnb3Ox7WxDJMgW17NKiApGwWFh7KXDGdxlSYBLF8zi96nqObaqio+FRrNk3hVffkbG6JLQU1LLrfuCg7yJEBNf+nFX+ku8ypFBFyuhcdB3HNq3g9PKnGSp6boJe6IQ/AAAadUlEQVQXHAW+m43KJFwU1LLIBrEEWlYtEh5qf4p3xtBTt5njGzdx4qJXGCjbjmUgxY3/bJubU12XPKegln3/CvT5LkJEgEW1G1H7U8JioOoiTqy9huPr2+it2Yp9c2VyL5o6U7AU1LLMBrFjwLd81yEiQCRSovanhE6ipIFTq6+n5dJiuuY/wlDRP9vm5uksPpA8UOS7gAL1ZeBWFJRF/Fs5v4QXDviuYmKD7XDqYZh1GZQtG3X9DHQ8C/1HIdED0VlQcTFUrgVznn9ihrqgoxl6D0KiD4pmQeV6qLzk3Hu7X4PO591nRSuhch1UrUv/n1HOZqOVtC+5jvYlH/ddivijoOCBDWJ7cacViIhvi+aEe/Vnog86noHWH8BA67nP9x4EOwCzLofad0LpUmh/wr3mfNruh8HTUP1W97riejjzGHS+ePZ93Xvh9K+hbAnMeReULYf2HdCpbeiy5Gc2Huz2XYT4oxE1f74EfMB3ESIFLxIpYVbZ03T0XuO7lHMMdUHLdwALFWugO8XP68qLoWr9yPdly8D2Q/fLUL15/PeuWONGxoxx35cvBzvoRs4q17vrdhDan4SqDS7QAZQtde/f+az7bBNN159WUvuy7wLEL42oeWKD2JPAI77rEBFgRX2x7xJSMy4Mzf8dqNo4zi0pft8urnMjcfY8h6FUrR8JacPKlkGi17VQAfri7j9Xrj37voo17r7+TJ89XvCetPFAPycKnIKaX1/yXYCIAIvmbATafZdxjmgF1FwNRdVTe93ACSief/45aiklg51J5tb+FjfnLVp19m3Fc4EoDLRN8f1lijSaJgpqPtkgdj+gFWcivkUjpVSV5e7/F20CEv0wcBran4beAy7gTVXvQSiqhUgyqA22nxvSwAXAaAUMdc6sbjmfXcCPfBch/mmOmn9fAr7tuwiRgreyvpgXc2D1ZyqnfgW9yZOIolVucUDJvKm9R88+6H0DZr995Jrth0hJ6vtNsZvDJplym40H5+ldS6HQiJp//wm87LsIkYIX1vbnZFRvhrr3Q+07oHSRW9HZ3jz513e/4sJexSVQccHIdZsAzDgvGu+6pMELwD2+i5BwUFDzLHms1G2+6xApeLnc/iyqgdIGKF8Fs7dAzTVuVWb/BHuk2gSc2Q6nt7n92WZfe/bzpmj8UTM7AGac0TaZqc/ZeGB9FyHhoKAWDt/H/QYlIj6tnJ8f00EqLgCM2wR3PHYQTv7cbWY7570uqI0VrUo9D81aSHRNfZGDTMbTNh781HcREh4KaiFgg5gFPue7DpGCt6huI9Dhu4yZM2O+pnDmCbc6dO5vur3RUimZ604jSIw5nniwDewQlMxPS7VyFv0skLMoqIWEDWI/BZ7yXYdIQYtGyqgqe3HiG0NkqOvca92vAhZKF45cs0OjXtPtNsStuRqKZ4//3qXLgAh0jdlot2u3Wx1aPHcmlcu5dth48KDvIiRc8mOYP398Fvi57yJECtqK+UW8dNB3FZPX+mMoX+lCmbXQH4eul6FyAxTPcfcMdkLr99wxU1UboP84kJwC1Xfk3PcsqnZtz2i5u7/jGSDh9mbrO+wWH9T9Rrb+hIXks74LkPBRUAsRG8R+YRqbHgWu812LSMFaXLeRlw52ALN8lzIpVRtccOreA1gomuMWFIxevWmM205j+BQD2+++nno49XtWXzVyLNWsy93runZD4nkX/ubc6FaXSjpttfHgV76LkPAx1mphSZiYxqbr0NFSIn5t3bWDzt5p7BgrMm3X2XjwmO8iJHw0Ry1kbBB7FO1GLeLXivn6t1Gy6V6FNBmP/jEKp78E+n0XIVKwFtddCuh8JMmGfuBTvouQ8FJQCyEbxF4Hvuq7DpGCFY2UUVmaW6s/JVf9o40Hr/kuQsJLQS28vgAc912ESMFaUa9/HyXTjgG3+y5Cwk3/EIWUDWLtaONDEX+W1G0EUmxSJpI2f2PjQR5ssCyZpKAWbncCuXn2oEiui0bK1f6UDGoG7vZdhISfglqI2SA2hCaZivizXEckSUZY4JM6eF0mQ0Et5GwQ+yWgA3pFfHDtz27fZUje+Q8bDx73XYTkBgW13PBJ9MNCJPuKohVUlL7guwzJK13AX/suQnKHgloOsEHsAPC3vusQKUgr1P6UtPqfNh7EfRchuUNBLXf8v8Au30WIFBy1PyV9dgFf9l2E5BYFtRxhg9gA8Me4Sagiki1qf0p6JIBbbTzQqTMyJQpqOcQGsceAJt91iBScFfN8VyC57x9tPHjKdxGSexTUcs9fA0d8FyFSUJbM3QD0+C5DctbrwGd9FyG5SUEtx9ggdgb4U991iBSUomglFSVqf8p0WOBjNh5onqNMi4JaGhhjbjPGNI/63hpjbs7U59kg9kPgB5l6fxFJYfn8hO8SJCfdaePBr30XIbkrL4OaMabeGPO/jTGvGWO6jTGvG2O+YIwpH3PfSmPMT4wxZ4wxp4wx3zbGzE3xfieS4Wvs4yvZ+1Od4+NAi8fPFyksS+duRO1PmZo48Be+i5DclpdBDbgKuAT4e+C/At/EHcX05kR8Y0w9sB2oBT6afP4G4H5jTDTFe/4NcPGYx5cy90c4PxvETgAf8/X5IgVH7U+Zuj+28aDddxGS24p8F5AhP7fW/njU9/cbYwaAvzPG/Im1tgP4DNALvMda2wNgjNkLPAbcDNwz5j2PWmv3ZKH2SbNB7F7T2PR14FbftYgUhOXzE+w+7LsKyQ3/aePBfb6LkNyXlyNqw8FrjBcBA9QaYwxwC3DX6HuttduB3bigliv+O7DfdxEiBWHp3A24X/BEzuco7ug/kRnLy6A2jsuAw8nHhcBc4NEU9z0OXJrFumbEBrEO4A/RRrgimVcUraK85HnfZUioJYDft/HghO9CJD/kbVAzxhQZYyqNMauMMX+Om4MWs9YmgJXJ2/aneOlBYPE0PnKhMeZ2Y8zt06t4+mwQ2wr8U7Y/V6QgLZ+n1Z9yPv9g48GvfBch+SNvgxpwO9AJvAZ8GhfSHkg+Nzv5NdUkzw6gahqfVwasTj58+DSubSsimbRsntqfMp4n0ca2kmb5HNTuAK7Brfr8FvANY8w3ks8NL6IYSvG6RPIxVfustbdYa2+ZxmtnzAaxXuBDaPsAkcxy7U+t/pSx2oEP23gw6LsQyS95G9SstYestTustfdYa/8M+ADwB8aYDwBdydsqU7y0itQjbaFng9hOdGqBSOYtn6cfxjJWo40Hb/guQvJP3ga1say1D+HOyNwCHEpeXpLi1iXAvhTX1xhjrjfGvN0Y8y5jzM3GmFuNMaE6rdkGsbtwI4gikilL1f6Us9xt48F3fBch+Slf91Ebz3BbcyfQh9sY96kx91wJbB1zrQ23V9lHgH5ce7ETOAnsyFy50/ZxYDOwxnchInmpODqL8pIn6el/q+9SxLu9wCd8FyH5Ky9H1IwxC1NceyduNecvk3un3Q98zBhTNOqeq4CNwL+Pfq219iJr7Xxr7UJr7XJr7cXW2s3W2veEbRNcABvEuoDfRvPVRDJnmdqfQj9wi40HXRPeKTJNeRnUgB8ZY5qMMR80xtyU3DLjR8D3rbX3J+/5HLAKuNcY8z5jzK240wjuttY+7anutNF8NZEMWzZvPW5kXgrXn9t48JzvIiS/5WtQ+ypuZOwu4AfATbizOt9ckWmt3Qm8C3fW5/eAzwN3ArFsF5spyflq3/Zdh0heKo5Wa/VnQfuGjQf/x3cRkv/yco6atfbfGdO+HOe+x3Bz0vJZI7COHDptQSRnLJs3wJ647yok+57EzQUWybh8HVHLKmvtbdbay0dd6gJCMX/FBrFu4DeBVt+1iOQdtT8L0VHggzYe6H93yQoFtQyw1lZZa+/zXccwG8QO4jb+HfBdi0heKY5WU1b8ou8yJGv6cCHtiO9CpHAoqBUIG8QeAT7puw6RvLNsnkZWCsef2HjwhO8ipLAoqBUQG8S+BnzNdx0ieWX5vPW4bRokv/0fGw++7rsIKTwKaoXnk8AjvosQyRvFRTWUFWv1Z37bCvyZ7yKkMCmoFRgbxAaA3wL2ey5FJH+o/ZnPDgC/rcPWxRcFtQJkg9gJ4L8Ap3zXIpIXlqn9madOAzfZeHDCdyFSuBTUCpQNYruB96FjpkRmrkTtzzzUB/ymjQc7fRcihU1BrYDZILYd+DAw5LsWkZy3dK7an/kjAfyejQeazyveKagVOBvEfoJ22BaZueXz16G9CvPFJ208uMd3ESKgoCaADWL/Ctzmuw6RnFZSNJtStT/zwBdtPLjDdxEiwxTUBAAbxD4PBL7rEMlpy+b2+i5BZuQbNh78376LEBlNQU1G+xPgR76LEMlZan/msp8BMd9FiIyloCZvskEsAfwu8KjvWkRyktqfuepJ4He0V5qEkYKanMUGsV7g/YCWpItMx9K52vImt+zG7ZXW7bsQkVQU1OQcNoidBt4LHPJdi0jOWTF/HaCRmdzwMnCDNrSVMFNQk5RsEIsDNwAHfdciklNKimopLXredxkyoZeBt9t40OK7EJHzUVCTcdkg9hpwHfCa71pEcsrSeWp/htse3EiaQpqEnoKanJcNYgdxYW2X71pEcsbyeWtR+zOs9uBG0o75LkRkMhTUZEI2iB0DtgDP+q5FJCeUFs+htEirP8NHIU1yjoKaTIoNYm24OWs7fNcikhOWzNUqwnB5BYU0yUEKajJpNoidAd4NPOy7FpHQWzFf7c/wUEiTnKWgJlNig1gXcBNwn+9aREKttHgOJWp/hsDw6s6jvgsRmQ4FNZmy5Ka4HwS+57sWkVBbqvanZ08C1yqkSS5TUJNpsUFsAHfc1N2eSxEJrxXzL0HtT19+AbzDxoOTvgsRmQkFNZk2G8SGgFuBO3zXIhJKpcV1lBS96LuMAvRd4H02HnT5LkRkphTUZEZsELM2iH0C+JLvWkRCaelchYXsugP4XRsP+n0XIpIOxlrruwbJE6ax6TPAF3zXIRIqfQMneOjFWiDqu5Q8Z4FP23igXxolr2hETdLGBrHbgU8CQ75rEQmN0uK5Wv2ZcQPARxTSJB8pqEla2SD2v4EbAU3gFRm2pE7tz8zpAH7DxoNv+y5EJBMU1CTtbBB7CNgM7PRdi0gorKhfg0aaM2EfcLWNB7/0XYhIpiioSUbYILYPuAq4x3ctIt6VFc/T6s+0exjYbOOBfiGUvKagJhljg1gn8NvAZ3ATfUUK1+K6Dt8l5JGvAu/VHmlSCLTqU7LCNDbdBPw7UO27FhEvevtb+eVLdegX5JnoB/7YxoNv+C5EJFv0D4ZkhQ1i9wFX4A5HFik8ZSXzKI6q/Tl9x4Dr8zGkGWNuM8Y0j/reGmNu9lmThIeCmmSNDWKv4MKaDnSXwrRkbrvvEnLU08DlNh487uPDjTFrjTFDxpi7x1xfaYz5iTHmjDHmlDHm28aYuSlefyIZvsY+vpK1P4TkLAU1ySobxNqB9wO3o3lrUmhWzr8YSPguI8d8C3ibjQdxjzX8P4z5eWmMqQe2A7XAR4FPATcA9xtjUm1u/DfAxWMe2vdNJlTkuwApPDaIWeCzprHpedyh7lV+KxLJEtf+fJ6BoUt9l5ID+oA/t/HA61nCxpirgPcCh8Y89RmgF3iPtbYnee9e4DHgZs5d8X7UWrsnw+VKHtKImnhjg9g9uC089vmuRSRrFtep/TmxPcBbQxDSioCvAX8HHB913QC3AHcNhzQAa+12YDcuqImkhYKaeGWD2E7gcuAXvmsRyYpV9WtQ+/N8vo6bjxaGY7f+AigF/r8x1y8E5gKPpnjN44BGTCVtFNTEOxvETuFaC/8N6JngdpHcVlYyn+LoS77LCKF24MM2HvyRjQfej9wyxlyGm5vWaK3tH/P0yuTX/SleehBYPI2PXGiMud0Yc/s0Xit5TEFNQsEGMWuD2Fdxv4l6WdklkjWL6077LiFkngI22XjwHd+FABhjKoH/AP7JWrstxS2zk19TtbE7mN682zJgdfIh8iYFNQkVG8T2AtcBf42bTCySf1aq/ZlkgX8ArrXxIExzVb8BdAGfG+f54YV4qc5vTTC9/233WWtvsdbeMo3XSh7Tqk8JHRvEhoB/MI1NPwP+DbjMc0ki6VVeUk9x9AUGhjb6LsWjFuAjNh6Ean6qMebTwH8B3g5Uu3UDgPt5WZrcJ224FVrJuaNqVSmuiUybRtQktGwQ2wW8FbgNGPBbjUiaFXb781vAJWELaUmNQAXwJNA66rERt9KzFViavHdJitcvIfVK9jXGmOuNMW83xrzLGHOzMeZWY8y8tP8JJK9oRE1CzQaxQeDzprHpXuCbwDrPJYmkx8r6i3jjuAXMhPfmj8NAo40H9/su5Dx+DyhPcf0O3OKBLwO7gC/gthd6asx9VwJbx1xrA24FPoIbjesBOoGTwI70lC35SkFNcoINYs+axqa3AJ8H/hJItfO3SO4oL2mgOPoiA0MbfJeSBRb4V+AvbTwIdVswuRfaOYwxHbhNa3+Z/P5+4GPGmDustYPJa1fhRt4+NuY9LzrfZ45qr4qcQ61PyRk2iPXbIPZp4Fpgr+96RGZs0ZxTvkvIgn3AO208aAx7SJuizwGrgHuNMe8zxtyKO43gbmvt035Lk3yioCY5xwaxJ3DbePwTOi9UctmqhgvJ37/DCeAfgfU2HvzKdzHpZq3dCbwLd9bn93Cj/XcCMZ91Sf4x1ubrvxFSCExj0xbcUvoVvmsRmZafP5+P7c89wK02HmhPxEkwxtwG3GStvTz5vQU+YK39sdfCJBQ0oiY5zQaxbcBa3A7i3Z7LEZm6/Gp/dgL/A9iokDZ51trbhkNaUhcw6KseCReNqEneMI1Ni4C/x63a0uxcyQ09/Ud5+KUGcvvvrMVtufE/bDw46rsYkXyioCZ5xzQ2vRU3N+ZK37WITMqDz7/E4NB632VM09PAJ208eMJ3ISL5SK1PyTs2iD0JXA38Pm7fJpFwWzTnpO8SpqEFtzfYWxXSRDJHI2qS10xjUwVu37W/wu02LhI+3X1H+dXOXGl/DgBfBf42z7bbEAklBTUpCKaxaTHwJeDD5MYPQyk0udH+vA/4CxsPXvFdiEihUFCTgmIam64E/heuNSoSHi8d2MaBE1t8lzGOh4HPaiWnSPYpqElBMo1NN+I2qNzsuxYRALr74vxq50LCNeK7HfiMjQdbfRciUqgU1KSgmcam9+MC26W+axHhwed2MZhY67sM4BncCNoDvgsRKXRa9SkFzQaxnwKXAb8F7PRcjhS6hXNOeK7gJeADNh5crpAmEg4aURNJMo1NBvgd3GHLl3guRwpRV99hfr1zsYdP3oMbWf6ujQf6oSASIgpqImMkA9tNuG09rvNcjhSa7LY/H8EtrrlXAU0knBTURM4jecrBXwE3o6kCkg0vHtjGwYyu/hwC7gG+YuPB0xn8HBFJAwU1kUkwjU0XAJ8C/gAo81uN5LWu3sP8elcm2p+dwF3AP9p4sD8D7y8iGaCgJjIFprFpHvAJIAY0eC5H8tUDz+1mKJGueZJHcCcJBDYenE7Te4pIliioiUyDaWwqxrVD/xh4O+Ha+0py3Qv7t3Ko7foZvssO4GvAd2w8GJh5USLig4KayAyZxqYLcYHto8Acz+VIPph++7MV+DfgThsP9qS5KhHxQEFNJE1MY1MZbnuPjwNXei5Hct3k258J4CHgTuAnGj0TyS8KaiIZYBqb1gIfAX4PWOS5HMlFE7c/DwLfAL5u48HB7BQlItmmoCaSQaaxKQK8E/i/cHPaqvxWJDmjs/cQW3ctGXO1G7gXuBv4hY0HiazXJSJZpaAmkiWmsakCeD/wu8B7gWK/FUnoPfDcywwlVgAPAN/FbUzb7bkqEckiBTURD0xjUy3wPtwo23uACr8VScj0Aj/nlSPf4tWjD9l40O67IBHxQ0FNxDPT2FQOvBsX2m4C5vqtSDxpBx7EnRpwvw1inZ7rEZEQUFATCRHT2BQFrsWFtvcDK/1WJBn2Iq6t+QCw3QaxQc/1iEjIKKiJhJhpbFoJvAu3IOEGtE9brmsHfkkynNkgFvdcj4iEnIKaSI5IriC9jJHgdg1Q6rUomUg38DjwKLAV2GGDmPY5E5FJU1ATyVHJuW1XjXpcCdR5LUpOA4/hgtkjwDMKZiIyEwpqInnENDZdxNnhbS0Q8VpU/hoEdgPPJB+PAS/ZIKa9zUQkbRTURPKYaWyqBi4F1gHrk1/XAbN91pWD+oGdwLO4UPYs8KINYr1eqxKRvKegJlKATGPTYs4Ob+uBi4Eyn3WFwElgb/LxavLrK8DLNoj1+yxMRAqTgpqIAG9uDbIKF9ouAhYCDcCCUV/LvRWYPl24EDYcxN4MZjaItfksTERkLAU1EZm0ZCt1dHAb72sdYLJQUh9uFGwyjzagxQaxI1moS0QkLRTURCTtTGNTMVCP2/etCIiO+jr6MfbaePckSBG+bBDTuZciktcU1ERERERCSsv2RU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P5//fRbYyHSfg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4" descr="data:image/png;base64,iVBORw0KGgoAAAANSUhEUgAAAmoAAAI8CAYAAABBBYeVAAAABHNCSVQICAgIfAhkiAAAAAlwSFlzAAALEgAACxIB0t1+/AAAADh0RVh0U29mdHdhcmUAbWF0cGxvdGxpYiB2ZXJzaW9uMy4yLjIsIGh0dHA6Ly9tYXRwbG90bGliLm9yZy+WH4yJAAAgAElEQVR4nOzdeXxTZaI+8OfNSZouFFq6IfveImC1YRG1gLtgBKuzMOrci3qd48zIXGdhZpxRh4vMfq8zzMz1mio/OyigCApDRGdEFikoQoBCLTst+1oKbWmbNsn7+yMpltJClyRvluf7+eTT9uQkeYJInr7nPe8RUkoQERERUegxqA5ARERERC1jUSMiIiIKUSxqRERERCGKRY2IiIgoRLGoEVG7CCFuFELEtmP/7wohktuxf38hRI+OpSMiiiwsakR0BSHEOCHEp0KIrUKIzUKIiU3u/jOAHk32vU4IsaXJrVQIMavJ/t8E0K0Nr7nf9+10APddY9+JQoiCFrYPFkJ8dK3XIiIKF0bVAYgotPhGs2wA7pdSHhFCDADwkRCi1LfLDU33l1KeADCqyeOnA+gvhPgLgIEARjZ7/ucBfAfAOd+mUillXgei3iGEWNZsWwIAdwvv6QMAGVd5rllSSnsHMhARBRSLGhE1dz+Ad6SURwBASlkqhHgTQC2ABQDea7qzEOI6ACuabEoB8Hcp5Q98969t4TVelFIWdDLnGgBPNts2CMDc5jtKKe8XQkwFcIeU8j99uVIArJRSju1kDiKigGFRI6LmugKobLbtAoAYKeVJIUR9s/vMAKqllBObbhRCvAqgP5qNwPnRAwC2NNsWA+BwK/tXA0hs8nMXABcDkIuIyG9Y1Iiouc8AzALw1ybbHgCwXwjxNICe13oCIYQZwJ8AxAF4va0vLIR4EEAWgLKr7SelXAuge1uf1+ciLi9qiWBRI6IQx6JGRJeRUn4uhNjhm5S/HsBEAAcA7GjtIQCyhRA7AQjfz+eklBMAQAhR3Y6XzwKQ2tHsLRFCxAD4At7S2EMIsd13VxyADN/Pr0kp/9efr0tE5A8sakR0BSnlT4UQw+EtTu9JKXc13ieEmNZs30MArrb8RiGAmja+7u+utfSHEKL54c5YAH0A7Gu2/RUp5f+TUtYDuLHJ40cBeF5K+WBbMhERqcSiRkStuVtK+ee27iyEuBnA8/jq7EoPvHPbfi+lPN1s9weEEL0BmOCdE9fmw6NSylFCiAwAiVLK/UKILAB/llJedUkPIqJwxKJGRK15Ft410y7T/KQBABBCxANYCuBeKWVxk+0DAXwshLhVSnnSt/ltAFvhXUajDt5J/ofame12eEfJfn6tHZsc6mzU/BBoo79JKdtcGImIgoFFjYj8Qfi+epptv2JNMynlfgD7m28XQjTf1FYnAPxPa3dKKW9s7T4iolDHokZErWph1KnRHCnlksYfpJQXhRBfA/BHIUS6b7MH3mU+9Cajaf70uBDi0uHOZkVvjG9uGhFRWBNSStUZiIgu8Z1M4GHRIiJiUSMiIiIKWbwoOxEREVGIYlEjIiIiClEsakREREQhikWNiIiIKESxqBERERGFKBY1IiIiohDFokZEREQUooJyZQKHw5FuNBpfBzACLIft5QFQ7HK5/sNisTS/sDURERFFsKAUNaPR+HqPHj2GpaWlVRgMBq6w2w4ej0ecOXPm+pMnT74OYIrqPERERBQ8wRrdGpGWllbJktZ+BoNBpqWlXYB3NJKIiIiiSLCKmoElreN8f3Y8ZExERBRl+OHfRpWVlYbly5cnqs5BRERE0SMoc9RaYPHz8zn89US5ublD3G63AICkpCTXypUrD+bm5g4pKCgomz9/fsrUqVOr/PVaRERERFejqqgF3fHjx42//e1vMwwGg5w7d+7xoqIi89NPP93P6XQaRo8eXW2z2Y427rtx48a9KrMSERERAVF06PP73/9+b7PZ7GloaBAAMGPGjL4FBQVlW7du3X348OGY1atXJ6jOSERERNRU1BS1999/v2zixInVANDQ0ACn0ykyMzPrASAvL6+isLCw1aJWUlISP3369P5BikpEREQEIIqKWlPHjx83JScnuxp/TktLc1dUVLR6GHjYsGE18+bNOxScdEREREReUTNHramUlBRXZWXlpfdeXl6upaWlNTT+XFxcbHa73aiqqtKysrKcQghomsblRYiIiCioorKodenSRTqdTlFaWmoaMGBAw7Jly5Jnz559HACmTJlSMXfu3DSz2SwTExPdGRkZ51TnJSIiouikqqj5bTmNjnr55ZeP5OXlDYqJiZGTJ08+n5OTUwcAM2fOPKs6GxEREREQZSNqVqu1ymq1VgHAhAkTarZv375bdSYiIiKi1kRVUeuo9evX7wOApUuXlimOQkRERFEkKs/6JCIiIgoHLGpEREREIYpFjYiIiChEsai1Q2VlpWH58uWJqnMQERFRdFByMoFud1j8+Xw2q8Wvy33k5uYOcbvdAgCSkpJcK1euPJibmzukoKCgbP78+SlTp06t8ufrEREREbUkas76PHv2rDZ9+vR+p0+fNnk8Hrz11lulTqdTPP300/2cTqdh9OjR1Tab7Wjj/hs3btyrMi8RERFR1BS16upqw9/+9rcj/fv3b3j77be7/frXv+5x6NAhc0FBQVlmZmb9pEmTBq5evTrhjjvuuKg6KxEREREQRXPU+vfv39C/f/8GwHutT7PZ7HE6nSIzM7MeAPLy8ioKCwsTWnt8SUlJ/PTp0/sHKS4RERFR9BS1RqWlpaY//vGPPX75y1+eSk5OdjVuT0tLc1dUVLQ6wjhs2LCaefPmHQpOSiIiIqIoOvQJAIsWLeq2YsWKpPnz55d16dLFU1lZeen9l5eXa2lpaQ2NPxcXF5vdbjeqqqq0rKwspxACmqZJNcmJiIgoGkVNUdu0aVPcihUrkhYuXHhpVMzpdIrS0lLTgAEDGpYtW5Y8e/bs4wAwZcqUirlz56aZzWaZmJjozsjIOKcuOREREUUrJUXN38tptMWKFSu6btq0qcuYMWMyAaBXr17Ol19++UheXt6gmJgYOXny5PM5OTl1ADBz5syzwc5HRERE1FzUjKjNmTPn1Jw5c0413759+/bdKvIQERERXUvUFLXOWr9+/T4AWLp0aZniKERERBQlou6sTyIiIqJwwaJGREREFKJY1IiIiIhCFItaO1RWVhqWL1+eqDoHERERRQclJxMIPd/iz+eTtu/4dbmP3NzcIW63WwBAUlKSa+XKlQdzc3OHFBQUlM2fPz9l6tSpVf58PSIiIqKWRM1Zn3V1dWLy5MmDqqurNSklFi9efLCystLw9NNP93M6nYbRo0dX22y2o437b9y4ca/KvERERERRc+jTZDLJ5cuXH/ziiy/2PP7442dsNlvKjBkz+hYUFJRt3bp19+HDh2NWr17d6kXZiYio7YQQs4QQW5r8LIUQD6rMRBSOoqaoaZqGxMREDwDs27cv9oYbbqh1Op0iMzOzHgDy8vIqCgsLWy1qJSUl8dOnT+8fpLhERH4jhDAIIf5TCLFTCFEnhDgjhPh/QoiUFvYdKIRYLoS4IISoEEK8JYRIbWG/s77y1fz238F5V0TRIWqKGgC88MILGf369Ruxbdu2+HHjxtUkJye7Gu9LS0tzV1RUtHooeNiwYTXz5s071Nr9REQh7McAfglgEYCHAPwOwIMA/iWE0Bp3EkJkANgAIBnAvwP4EYA7AKxsul8TvwAwrNnt94F7G0TRJ2rmqAHASy+9dOqll146tXjx4q7PPPNMn8rKykvvv7y8XEtLS2to/Lm4uNjsdrtRVVWlZWVlOYUQ0DRNqklORNQpRwFkSylP+H5eKYT4EsCHACYDWOHb/jyAOgD3SilrAUAIsRdAIbzFbmmz5z0hpeRl+IgCKGpG1CoqKgwejwcAMHDgwHq32w2n0ylKS0tNALBs2bLk++67rwoApkyZUjF37ty01157LfWDDz7oWlFR0dJvkkREYUFKuahJSWv0MYB6AMMBQAghAEwDMK+xpPkeuwFACbxFjYiCTMmImr+X02iLHTt2xP7whz/sGxMT44mNjfW8+uqrh0+dOmXMy8sbFBMTIydPnnw+JyenDgBmzpx5Ntj5iIiCzABAA1Dp+3kogFQA61vY9zMAY4OUi4iaiJpDnxMmTKjZunXrZUP0WVlZ9du3b+ewPRFFo3vhLWqbfD8P9H0ta2HfwwAe7sBr9BRCzOnA44jIJ2qKWmetX79+HwAsXbq0THEUIqJO8Z3F+RcAq6SUjUc4knxfK1t4SBWALh14qVgAgzvwOCLyiZo5akREBAghBsF7eNMD4LEmdzX+4u5u4WEe3629Dkopp0kpp3XgsUQEFjUioqghhJgEYDOACgDjpJSnmtx90fe1pfUku6DlkTYiCjAe+iQiigJCiMcBvA7gFQA/llLWN9vliO9rHwDNzxDtA+BgC0+bJYSYCEDA+3mSAKA7vlrug4g6iUWNiCjCCSFuAfAagJ9IKf/Uym7FAJwAxgH4otl9NwNY22xbOYAnAPwbvMt81AKoBnAOwEa/BCciHvpsq8rKSsPy5csTVecgIuqA5wF8fJWSBt/aaSsBPCWEuPRLvBBiHIBsAAua7Z8ppUyXUvaUUvaXUg6TUo6WUt7LRXCJ/EfJiJropVv8+XzymM1v67Ll5uYOcbvdAgCSkpJcK1euPJibmzukoKCgbP78+SlTp06t8tdrEREFyTgA7/sOUzZXLaVsvHj6i/DOYVshhHgFQBqAOQAKpJSbg5KUiC4TdYc+r7/++mGzZ88+NmTIEOfTTz/dz+l0GkaPHl1ts9mONu6zcePGvSozEkUC3e7Q4L1mZPcmt274aiRfNvt6rW2A9/JG5+A97FYO4JzNanGBriUJwOO+W3NFAG4EACllsRDibgD/DWAxgLPwzmt7KUg5iaiZqCpqb7zxRnJVVZUGADNmzOhbUFBQlpmZWT9p0qSBq1evTrjjjjsuXus5iKKVbnckwbsmVgaAFFxewLq3sK0bvJPMA53rAnylDV8VuNZuh21Wy5lAZwo1Uso2/3eQUhbCOyeNiEJA1BS1iooKw1tvvdX94YcfPtfQ0CCcTqfIzMysB4C8vLyKwsLCVotaSUlJ/PTp0/unp6c3tHQ/UaTQ7Y5EAENauaUqjHY13Xy3gdfaEQB0u+M8gH0A9ja57QOw12a1cGqDn0gpZwGY1WTTRQAc/SRqp6gpak899VTfF1988cTy5cuTKisrteTk5Ev/YKSlpbl37doV19pjhw0bVjNv3rxDzz33XM/gpCUKHN3uiId3ZKx5ERsK72hZpEsCMNp3u4xud5xEk+LW5HbAZrU4gxky0kgpO3JlA6KoFxVF7f/+7/+69+nTp37ChAk1y5cvT0pOTnZVVlZeeu/l5eVaWlrapdGy4uJis9vtRlVVlZaVleUUQkDTNNnysxOFLl8ps+CrYjIa3pGngB+SDFM9fLfxzbZ7dLujFN7rYn7muxVxfhwRBVpUFLV33nmne1xcnMdqtQ7cs2dPXGFhYWJpaam5tLTUNGDAgIZly5Ylz549+zgATJkypWLu3LlpZrNZJiYmujMyMs6pzk/UFrrdYQAwEt4z/BpL2fXwXnibOscAYJDv9ohvW61ud2zBV8XtM5vVcqqVxxMRdYiSoubP5TTaYu3atfsbv//Rj37U85ZbbqlOS0tz5eXlDYqJiZGTJ08+n5OTUwcAM2fOPBvMbEQdpdsdcQDGArgVwG3wFrRuSkNFlzgAub4bAMA36vYZgM99X7dz1I2IOiMqRtSaevnll483fr99+3YuykhhQ7c7jPAWssnwHprLAWBSGoqaG+C7tTTq9jGAdTarhSclEVGbCSkDP/WqqKioLDs7myNVnVBUVJSanZ3dX3UOCi7d7ugObzGzArgX3onwFL4qAfwT3mthrrRZLeWK8xBRiIu6ETWiUKfbHdcDeADecjYOnGMWSboC+Lrv5tHtjs/gLW0rbFZLidJkRBSSWNSIFNPtjhgAE+AtZ/ejjeuBUdgzwDu/8FYAv9PtjoPwljY7eIiUiHxY1IgU0O2ONHhL2QMA7gaQqDYRhYCBAP7Td6vU7Q4eIiUiFrX2qKysNKxZsyaBF2anjtDtDjOAKfBeb/Ee8JAmta7pIVK3bnesAfAmgKU2q4WXuiOKIkqKmhg1yuLP55Nbtvh1uY/c3NwhbrdbAEBSUpJr5cqVB3Nzc4cUFBSUzZ8/P4VFjdpDtzty4C1nj8B7DUyi9tAA3OW7vaLbHe8BmA9gtc1q8ShNRkQBF1UjakOHDr0+KSnJDQBPPPHEmXHjxl18+umn+zmdTsPo0aOrbTbb0cZ9N27cuFddUgp3ut2RCuAxeAvaDYrjUORIAPBt3+2obncsAFBgs1q41BBRhIqqopaamupqWsDGjx8/pKCgoCwzM7N+0qRJA1evXt3qhdmJrsW3ztkkeMuZFVzjjAKrN4CfAfiZbndsAJAP4F2b1VKrNhYR+ZNBdYBgEkJcWjSuoaEBTqdTZGZm1gNAXl5eRWFhYUJrjy0pKYmfPn16/yDEpDCj2x3DdLvjDwCOAPgHgDywpFFw3Qrg7wCO63bH33S7I1t1ICLyj6gZUausrDQcPnzYPGrUqMz09PSGv/zlL0eSk5MvXdolLS3NvWvXrrjWHj9s2LCaefPmHXruued6BicxhTLfiQGPAXgK3ss4EYWCJADfB/B93e7YDO8o2wKOshGFr6gpal27dvUcOXKkGADef//9rjNmzOhTWVl56f2Xl5draWlpl9YtKi4uNrvdblRVVWlZWVlOIQQ0TQv8ZRwopOl2RzcA34V3CYUeiuMQXc1o3+03ut3xFwD/a7NaKhRnIqJ2ipqi5nK5YDR6325GRkaDEAJOp1OUlpaaBgwY0LBs2bLk2bNnHweAKVOmVMydOzfNbDbLxMREd0ZGxjml4Uk53e7oCeBZADq8SycQhYs0AC8B+Klud+QD+JPNajmmOBMRtZGSoubv5TTa4ssvvzQ//vjjA0wmk8dkMsn8/PxDZ86cMebl5Q2KiYmRkydPPp+Tk1MHADNnzuR1SQkAoNsdmQBmwnuWXYziOESdkQjgxwBm6HbHWwD+YLNa9ijORETXEDUjatnZ2c6tW7c2P4W9fvv27Tytna6g2x1j4T2jbiqi7KQbingxAJ4AMF23O5YD+J3NavlCcSYiaoWQMvDTroqKisqys7M5StUJRUVFqdnZ2f1V54h0ut0xCd6CNkF1FqIgWgPg9zar5Z+qgxDR5aJmRI2oNb71z6bBe4iTi9NSNLodwO263bENwO8BLLFZLW7FmYgILGoUxXS7QwB4FN6J1v3VpiEKCTcBeBvAAd3umANgPi9TRaQW595QVNLtjgkANsN7oev+atMQhZxBAN4AsFW3O+5UHYYomnFEjaKK7yzOPwCYojoLURjIBrBKtzvsAGbymqJEwccRtXaorKw0LF++PLG9j3vrrbeSrrXP8ePHjdu2bYvtWDK6Ft3uSNPtjv8FUAyWNKL2sgLYqdsd/6vbHWmqwxBFEyUjauK/hMWfzyd/Jf26Lltubu4Qt9stACApKcm1cuXKg7m5uUMKCgrK5s+fnzJ16tSqlh73zjvvdPvd7353nRAC06dPP/ODH/ygHABeeeWV9Mcee+x8031/9KMf9XzwwQfPjx8/vgYAtm7dGvfpp592uemmm074871EO93uiIV3odrnwIVqiTrDCOB7AB7T7Y7fAPizzWpxKs5EFPGiZkRtzZo18aNGjcrMycnJev755zMAoKioyDxu3LihOTk5Wbqu9266/8aNG/du3Lhx78qVKw+25fkrKysNf/jDH3qsW7du76ZNm3YvXry4+759+1pdIPXYsWOm0tJSLqAaILrdIXS741EAewD8FixpRP7SFcDvAOzW7Y5pqsMQRbqoKGpOp1PMnj2754cffrh/69atu+fMmXMKAGbMmNG3oKCgbOvWrbsPHz4cs3r16oSOvsbGjRvj77777gtdu3b1mEwmPPbYY+UfffRRi4dJS0tLTeXl5cb58+enVFdXi8btCxYsSL3nnnsGdTQDeflOFPgCwFsA+iqOQxSp+gNYpNsdn+t2xy2qwxBFqqgoakuWLOnau3fv+oceemjguHHjhhYWFsY3NDTA6XSKzMzMegDIy8urKCwsbLWolZSUxE+fPr1/a/dfuHBBS0lJcTX+nJqa6rpw4YLWfD+HwxH75JNP9nvjjTcO/fa3vz3+0EMPDdyyZUssADz66KNn//Wvfx3o1JuNYrrdMdS30vpaAKMUxyGKFmMBbNDtjsW63TFQdRiiSBMVRW3v3r2x58+f11avXr2voKCg7Jlnnul7/PhxU3Jy8qVilZaW5q6oqGh1zt6wYcNq5s2bd6i1+4cMGeLcs2fPpZMBSkpKYgcNGnTF/I2ioqK4BQsWlPXp08c1ZsyY2r///e+H0tPTXYmJie709PSGzrzPaKXbHUbd7vgFgB3giQJEqnwdwC7d7viVbneYVIchihRRsTyH0WiUd911V6XJZEJmZma9wWBASkqKq7Ky8tL7Ly8v19LS0i4VpeLiYrPb7UZVVZWWlZXlFEJA07RWr7eVk5NTd+TIEfPy5csTk5OT3StXrkxat27dvub7PfHEExUAMGfOnPSVK1d2E0JASinGjh1b/Yc//OG4v997pNPtjmx413u6SXUWIkIMgFkA8nS74wmb1bJVcR6isBcVI2q33XZb9T//+c9uAHDkyBGj0WiUXbp0kU6nU5SWlpoAYNmyZcn33XdfFQBMmTKlYu7cuWmvvfZa6gcffNC1oqLiikOYLVm8eHHp5s2b45cvX95t8eLFB81mc4vF7rXXXks+cOCAed26dfs2bNiwr7CwcG9KSorrxRdf7OGv9xzpdLsjRrc7XoJ30VqWNKLQkg1gk253/Fq3O8yqwxCFMyUjav5eTuNabr/99pply5bV5eTkZGmaJl9++eUjAPDyyy8fycvLGxQTEyMnT558Picnpw4AZs6c2aELyHfr1s3TeKLC1dTV1Rm6dOniMZm8RwcMBgO6devmPnPmTFSMcHaWbneMAfD/AAxXnYWIWmUE8AsAD+p2x+M2q+UL1YGIwlHUFIO5c+ceB3DZocUJEybUbN++PegrbX/ve98r/9GPftTTYrFkmkwm6Xa7xdChQ2tfffXVo8HOEk50uyMO3utyPgugTaOcRKTc9QA26nbHnwC8YLNa6lQHIgonQspWp135TVFRUVl2dnaHRqnIq6ioKDU7O7u/6hyq6HbHeADzAAxWnYWIOmwvgCdtVkuh6iBE4SJqRtQoPOl2Rxd4r835NABxjd2JKLQNBbBOtzv+BuA5m9VSozoQUagL1skEHo/Hww/ZDvL92XlU5wg23e64B95rc34XLGlEkcIA4AfwXjv0dtVhiEJdsEbUis+cOXN9WlraBYPBEPhjrRHE4/GIM2fOdIO3sEQF3e6IB/AXAE+qzkJEATMQwCe63WEDMNNmtVSrDkQUioIyR83hcKQbjcbXAYxAlCwJ4kceAMUul+s/LBbLadVhAk23O7IALAHP6CSKJnsAPGyzWr5UHYQo1ASlqBG1he8Cz68B6KI6CxEF3UUAus1qWaA6CFEoYVEj5XS7IwbAnwB8T3UWIlLuVQDP2qyWKy7BRxSNWNRIKd3u6AfgXQCjVWchopCxBcDXbFZLq9dXJooWnC9Gyuh2x/0AtoIljYguNwrAVt3umKw6CJFqHFGjoNPtDg3AHAA/A5fdIKLWSQC/AfCizWqJuiWKiAAWNQoy3e7oAWARgImKoxBR+PgEwCM2a+Sf+U7UHIsaBY1ud0wA8DaAHqqzEFHYOQbgmzarZYPqIETBxKJGAafbHQLew5xzwIupE1HHuQD8zGa1vKw6CFGwsKhRQOl2hxnAfADfUJ2FiCLGuwD+zWa11KkOQhRoLGoUMLrdkQRgGYAJqrMQUcTZAGCKzWo5pzoIUSCxqFFA6HZHHwAfAbhedRYiili7AdzH9dYoknEdNfI73e64AcDnYEkjosDKAvCZbndkqw5CFCgsauRXut1xJ4D1AHqqzkJEUeE6AJ/6/u0hijgsauQ3ut3xKIAPAXRVnYWIokpXAB/6/g0iiigsauQXut3xcwBvAjCpzkJEUckE4E3d7vip6iBE/sSTCahTdLvDAOCvAL6nOgsRkc9fAPyQl52iSMCiRh2m2x1xABYCeFB1FiKiZpYAeMxmtThVByHqDBY16hDd7kgBsALAONVZiIha8SmAB21WS4XqIEQdxaJG7abbHX0BfAxgqOosRETXUALvWmtHVAch6ggWNWoXX0lbA2Cg6ixERG1UCmACyxqFI571SW3GkkZEYWoAgE90u+M61UGI2otFjdqEJY2IwtwQeMtauuogRO3BokbXxJJGRBFiGIBVvpOhiMICixpdFUsaEUWYkQD+pdsdSaqDELUFixq1Suj5vZYV7p7rkbKf6ixERH6UA+Aj3e5IVB2E6FpY1KhFQs9PB/DJ6YqLDy5ZW7LJ45Eu1ZmIiPxoLLzXB01QHYToarg8B11B6PndAayF9xABACAxPubzb9w+3KIZDLyWJxFFkjUA7rdZLbWqgxC1hCNqdBmh5ycC+CealDQAqKqpv/md1V9uc3s89WqSEREFxO0Alul2h1l1EKKWsKjRJULPNwF4D8Colu6vrq0fs+iT4h0ut6cuuMmIiALqHgBLdLuDRwwo5LCoEQBA6PkCwBsA7rrafjV1DaMWrdpZ4nJ7eJiAiCKJFcDbut1hVB2EqCkWNWr0RwCPtmXH2npXzoJVO/Y0uNwXA5yJiCiYHgLwuuoQRE2xqBGEnv9DAD9uz2Oc9e4bF6zaeaC+wV0VoFhERCr8u253/Fx1CKJGPOszygk9fxqAhQBERx5vMhq+fOTOkb3NMcZu/k1GRKSMBPCwzWp5X3UQIha1KCb0/DsAfAggpjPPY9QMux65a2SP2Bhjsn+SEREpdxFArs1q2aY6CEU3FrUoJfT84QA2Aujqj+czaoY90+4ckRJvNqX64/mIiELAUQBjbFbLCdVBKHqxqEUhoeenAPgCfr5+p2YQ+6fdOaJbQmxMmj+fl4hIoc0AJnBBXFKFJxNEGbGqbkkAACAASURBVKHnGwG8iwBcZN3tkYMXfVJcXV1bf9Lfz01EpMhoAAW63dGhebxEncWiFn3+Au9K3AHh8cgBb39S7KyqcR4P1GsQEQXZNwDMUh2CohMPfUYRoed/F8ArQXktgaPfuH04uiXE9g7G6xERBcEjNqtlkeoQFF1Y1KKE0PNvB/AvAEFbdVsIHP/6xOENSV1i+wXrNYmIAqgOwO02q+Vz1UEoerCoRQGh5w+E9+SBlKC/NnDy4QnX13bvGjcg2K9NRBQAp+A9E/Sw6iAUHThHLcIJPT8ewDIoKGkAIIEeS9aVdDl7vma/itcnIvKzDAD/0O2OLqqDUHRgUYt8/wtgpOIMae+t35V8qqJ6j+IcRET+kA1gvuoQFB1Y1CKY0POnA5iuOEajlOWFe9JPlFftUh2EiMgP8nS7Y4bqEBT5OEctQgk9fwSATQDiVWdp5sL944Yc7ZXadbjqIEREneQEcIvNatmqOghFLha1CCT0/C7wrqadpTpLK6omjR1c2ie92w2qgxARddJ+ADk2q6VKdRCKTEFbqoGC6lWEbkkDgMQPN+0fdO/oQdv79Ui6UXUYij41FeXYtngejjg24mL5GcR3T8XgCffhpq8/DqM5Fsd3boH9F0+3/gRC4Dv/2Nzq3Ue3fY4tC15Feek+xCZ2Q+bdU5Ez7UkYtMv/yd2/7iNsX1KAC8cOIyE1HSMemIYRD0zz19uk4BgMwAbgEdVBKDJxRC3CCD3/O/D+oxEOau6yDNw9sGdyjuogFF3KPluLYvs7GDz+XsSnpOLMvl0oWvp39B93O+748UtwVlehvLTlc1/WzX0JKQOH4p5f/LHF+48VbcbKF59B5l0PoP+4iTh7YA8ci/Ix4oFpGPfkDy/tt/cTO9b9ZTZuyPs2rhuRg+NFm7Fj2Vu45Ts/YVkLT/9hs1rmqQ5BkYdFLYIIPX8kvOulxarO0g51t9/Uv3hI75RRqoNQ9HA562A0X/6/ybZ338DmN1/B9LfXIiY+ocXHNY60PfTnt5A6qOVB6yUzpiGp9wDc9bPfXtq29Z152Pr2a3hknh3x3VPhctZh0X9MwdA7rRg7/QeX9vv0r3NQ9vlaPFqwEpopxg/vlIKoBsBom9VSojoIRRae9RkhhJ4fA+BNhFdJA4DYNdvKbth9+OwXqoNQ9Ghe0gAgpf8QQErUV7c+1Wjr2/PQd3RuqyXtXNl+nCvbjxHWb162fdi9efC43Ti8pRAAcKzoC9SeP4fhzfbLujcPdZXncbJke3vfEqkXD2ChbnewYZNfsahFjl/Bu7ZPOIr5tOjQTV+WnuZlWUiZswd2IyE1Awmp6S3fv383ju/YjJu+8USrz3FyVxEMRiPSM0dctj0uqTu69uiF8tK9AIBTu3YgMb0nuqRmXLZf6qBMaKYYlB/c28l3Q4pkA/i16hAUWVjUIoDQ88cC+JnqHJ1k2lB8ZFTRgZMbVQeh6OBxu9BQV4vKE0ex4/23sGPZAuR+/xcQhpb/WdyxfAFSB2UhI6v19aOrTh1DQvd0GIxXnqfVJa0HLp49DQCoPHkMXTKuu2Ifg2ZEfPc0VJ891cF3RSHgx7rdcYfqEBQ5eNZnmBN6fhyAvwPQVGfxA+OmkmNjPR5ZeNOQ625THYYi2+Y3/w9FS/8OADAndsP4Z36JvqNubXHf2gsVOFj4MW7Vf3rV53RWV8HUyvw2U1w8GupqAAD1F6tanQdniouHq662rW+DQo8A8Hfd7hhps1rOqw5D4Y9FLfz9DkCm6hB+pG3effwWt1uuH5XVM1d1GIpcw+//OvqNHY+ac2dxsmQ71s79LxzesgETn/3VFfvuW/MBNFMMBk+476rPKT3uVkfkhDBACO99HrcbRkPLv1sJgwCEaOe7oRDTG95lknj6LnUaD32GMaHn3w4gEi9hYti678Rtn5cc/VR1EIpcXdJ6oMewbAy89U7c8tSPcc8v/oi9n6xA6Wdrrth33+qV6Dd2AkxxV7/Qh9EcB5ez5dGwhrqaS6NtxtjYVkfNGmprERPP631HgG/qdsdjqkNQ+GNRC1NCz+8K4A14h9kjkdhx4NT4DTsPr1MdhKJD75tuRnz3NJwovvxqQBeOH0Z56V70GzP+ms/RJS0DF8vPoKVlj6rPnELXHr28+6X2aHEemvR4cLH89KX9KOz9Tbc7rpyMSNQOLGrh608A+qkOEWhflp2ZsK6obK3qHBQdhMEA0eywY9nna2EwGtEnZ9w1H586aBhcdbU4V7bvsu11VRdQeeIIMjK9V01LHZyFC8cOwVldedl+5WX74K53Iv0qJyxQWOkG77/VRB3GohaGhJ5vBdD6GgERZs/h8omfbD24VnUOihwXy89cse3o9k24ePYUet045rLtx7Z/gbQh1yMmoeXDke6Ghkvf97j+RsQlp+DLD969bJ9dH70Hc2I39L7pZgBAv9G5MBhNKPlw6WX7laxcguR+g5A6MJKmnUa9b+p2xz2qQ1D40mbNmqU6A7WD0PNTAHwEIKomsVRU1fUvr6xdO6hX9/6qs1D4++CF7+HMvhJ4XC5UnjiKfas/wOfz/oT+Yydctk6alBIbXv09et80Dn1HX3kicvXpk1j4pBWaKQYZw26AQdNgTkiEY2E+nBe9C+ceWP9PbF30Gm7Vf4q0odcDAEyxcXA31GPb4nmQUsJd70TJynex66P3cMeP5/DQZ+QZZ9974rUHhvZ0qQ5C4YdnfYafvwHooTqECmUnz0/8cNO+tZPGDpmoOguFtxEPTEPxirdxsHAV3PVOJPXuj9Hf/h6G3/+Ny/arOnUMDbU16N5/cIvPIzQNpth4GGPjLm3LuudBSClRtHQ+dn24FF179sHEZ2ddccboqEd0GGPMKPlwKbYvKUD3/oMx6Vdz0St7tP/fMKk2GMBz8C5MTtQuvNZnGPGd5bladQ7VeqYmrrOOGzpBdQ4ionZwArjBZrXwshPULpyjFiaEnq8B+LPqHKHg+NmqCcsLd38q+VsGEYUPM4BXVIeg8MOiFj6eAnCD6hCh4lTFxfHL1u8uZFkjojByp253PKI6BIUXHvoMA0LPTwKwD0Cq6iyhpnvXuMKHxw+7RTQu+U5EFNpOAcji5aWorfjhFh5+BZa0Fp2rrL3t3bUln3mkdKvOQkTUBhkAfqM6BIUPjqiFOKHnZwHYAcCkOkso65pg/uwbE4ePNhgEz2QmolDnAXCzzWrZrDoIhT6OqIW+l8GSdk2VF53j3l5d7HB7PPWqsxARXYMBwKu63aGpDkKhj0UthAk9fzKASapzhIvq2vqxb39SXOR2e5yqsxARXUMOgGdUh6DQx0OfIUro+SYAOwHwWjLtFGc2Or5158jrjZoh7tp7ExEpUwUg02a1nFAdhEIXR9RC1zNgSeuQWqfLsnDVzt0NLvdF1VmIiK4iEcCLqkNQaOOIWggSen4qvMtxJKnOEs5iTNqOR+4cOSDGpCWqzkJE1IoGeEfVSlUHodDEEbXQNAcsaZ1W3+C+YeGqnYecDa4LqrMQEbXCBGCW6hAUujiiFmKEnn8DgK0AeDaQn5g0Q8m37hrZMzbGyPJLRKHIA2CEzWrZpToIhR6OqIWeP4Mlza8a3J7rF67aearW2VCuOgsRUQsMAGarDkGhiSNqIUTo+Q8BWKo6R6TSDGLftDtHJCXExqSpzkJE1IwEMMpmtWxVHYRCC0fUQoTQ8zUAv1edI5K5PXLIok+Kqy7W1p9SnYWIqBkB7/xkosuwqIWObwAYrDpEpPN45MBFnxTXVtU4uW4REYWaSbrdcavqEBRaWNRCx89VB4gWHin7v7262FV50XlUdRYiomZ+rToAhRYWtRDgu1TUDapzRBMp0eedNcXifHXdIdVZiIiamKDbHXerDkGhg0UtNDynOkA0khK93l3zZcy5ylouNElEoYSjanQJi5piQs+/FcBtqnNEKwlct3RdScLZCzUHVGchIvIZrdsdU1WHoNDAoqYeR9MUk0D6e5/u6na64uJe1VmIiHxe0u0OfkYTi5pKQs8fCeB+1TkIAJC6rHB36slz1btVByEiAjASwDdVhyD1WNTU4pmeoaX7Pzbsue742aovVQchIgLwE9UBSD1emUARoecPALAPvFxUKKqcNHbwoT7p3UaqDkJEUS/XZrUUqg5B6nBETZ2ZYEkLVV0/3LR/wKFT54tUByGiqPcD1QFILY6oKSD0/AwAZQBiFUehq6u5yzJw98CeyTmqgxBR1HIBGGCzWrhAd5TiiJoaz4IlLRzEr3IcvH7/sXNbVAchoqhlBPB91SFIHY6oBZnQ87sBOAygq+os1GbOCTf2K8rskzpGdRAiikrlAHrbrJY61UEo+DiiFnzfBUtauDGv237oppKyM5+rDkJEUSkFwKOqQ5AaLGpBJPT8WHgPe1L4MRXuPDxq58FTG1UHIaKoxJMKohSLWnD9O4AM1SGow4yffXl07PZ9JzeoDkJEUecG3e6YqDoEBR+LWnA9pToAdZr2xe5j4xx7jnNdIyIKNo6qRSGeTBAkQs8fDqBYdQ7yG5k9OGP92GG9x6sOQkRRww1gsM1qKVMdhIKHI2rBM111APIrUbT/1PiNxUfWqQ5CRFFDA5fqiDocUQsCoedrAI4C6KE6C/lfVt/UdeOz+01QnYOIokIFvEt11KgOQsHBEbXguAcsaRFr9+GzE9ZsLV2rOgcRRYVkAP+mOgQFD4tacExXHYACa9+xcxM/3nJgreocRBQVdNUBKHh46DPAhJ6fBOAkALPqLBR4fTO6rb1vzOCJqnMQUcQbZrNadqsOQYHHEbXAmwaWtKhx+NSFiR98tpcnGBBRoH1LdQAKDha1wPt31QEouI6drZrwjw171kkOVxNR4LCoRQke+gwgoednAuDQdJRKT0r4dOptmblCCKE6CxFFpFE2q8WhOgQFFkfUAoujaVHs9PmL49/7dNcGKaVHdRYiikgcVYsCHFELEKHnGwAcAtBbdRZSK6lL7IavTbz+ZoMQmuosRBRRjgLoa7Na+EEewTiiFjh3giWNAJyvrrv13TVffuHxSJfqLEQUUXoDyFUdggKLRS1weNiTLrlw0TnundXFW9weT4PqLEQUUXj4M8Lx0GcACD2/K4ATAOJVZ6HQkhBr+mLaHSOyNc3AJVuIyB/OArjOZrVwxD5CcUQtML4OljRqwcW6hjELP9m50+X21KnOQkQRIRXA3apDUOCwqAXGt1UHoNBV63SNWrhq564Gl5sXVSYif+DhzwjGQ59+5rtk1FkAPMOPrsps0oq+ddfIQTFGrYvqLEQU1qoAZNisllrVQcj/OKLmf/eCJY3awNngzl748c7S+gZ3peosRBTWEgHcrzoEBQaLmv9NVh2Awke9yz1ywaodR+vqXedVZyGisMbDnxGKhz79SOj5AsBJAOmqs1B4MWqG3d+6c0R6nNnUXXUWIgpLtQCSbVaLU3UQ8i+OqPnXKLCkUQe43J6shat2ltfUNZxRnYWIwlIcgFtVhyD/Y1HzLx72pA5ze+SQRZ/srLxYV39adRYiCkt3qQ5A/sei5l+TVAeg8Ob2yEGLPim+WF1Tf0J1FiIKO1xPLQJxjpqfCD0/FcApsPySHxiEOPyN24cbuiaYeb1YImorD4A0m9VyTnUQ8h+WCv+5D/zzJD/xSNn3nTXFOF9dd1h1FiIKGwYAd6oOQf7FYuE/nJ9GfiUler+79ktTRVVtmeosRBQ2OE8twrCo+YHQ8w3wLnRL5FdS4rola0viyi/UHFCdhYjCAuepRRgWNf+4GQDXv6KAkEDG0k93dT1z/uI+1VmIKOQN0O2OQapDkP+wqPnHfaoDUMRLe3/97u6nzlXvUR2EiEIeR9UiCIuaf0xQHYCiQsryDXsyTpRXlagOQkQhjfPUIgiX5+gkoefHALgAIFZ1FooaFybfPORw77SuI1UHIaKQVAEg1Wa1eFQHoc7jiFrnjQJLGgVXt5Wf7+t/+NSFItVBiCgkJcP72UQRgEWt825THYCiUuJHX+wfXHqiYpvqIEQUkjhPLUKwqHVeruoAFLUSPt5yMOvAsXMO1UGIKORwnlqE4By1ThB6vgBQDu8wM5Eqzok39t8xtE/KaNVBiChk1ANItFkt9aqDUOdwRK1zhoMljdQzr91elr3r0JlNqoMQUciIgfczisIci1rn8LAnhYqY9TsOW4pLT3+mOggRhYybVAegzmNR65xbVAcgasK4sfjImO37T25QHYSIQgKLWgRgUeucHNUBiJrRvth1bJxj7/FC1UGISDkWtQjAkwk6SOj5cQCqAGiqsxC1QN44uEfhmGG9eHieKHpVA+jGhW/DG0fUOi4bLGkUusT2/Sdv++zLI5+qDkJEynQBMFh1COocFrWO45AyhTqx8+Dp8YU7Dq9THYSIlOFnVZhjUes4zk+jsFBy6MyEtdvK1qrOQURK8LMqzLGodRx/S6Gwsfdo+cRVjoNrVecgoqDjZ1WYY1HrAKHnGwGMUJ2DqD0OHq+Y+M8v9q9VnYOIgopFLcyxqHXMcABm1SGI2uvQqQsTV36+b63qHEQUNKm63dFbdQjqOBa1jrlBdQCijjp6pnLiio17eIIBUfTgqFoYY1HrmEzVAYg640R59YRlhbs/lVxIkSgasKiFMRa1jmFRo7B3uuLi+PfX7y6UUnIxTKLIxqIWxljUOmao6gBE/nD2Qk3uknUln3mkdKvOQkQBw6IWxngJqXYSer6A97Ic8aqzEPlLtwTzxq9PHD7GYBBG1VmIyO8kgFib1VKvOgi1H0fU2q8PWNIowly46LzlnTXFW9weT4PqLETkdwIAz/wMUyxq7cfDnhSRqmrqb377k+Jtbo+Hv3UTRZ6+qgNQx7CotR9PJKCIdbGuYcyiVcU7XG5PneosRORX/VQHoI5hUWs/jqhRRKtxNoxauGpnSYPLXaM6CxH5DUfUwhSLWvsNVh2AKNDq6l05C1ft3FvvclerzkJEfsGiFqZY1Nqvj+oARMHgbHDfuPDjnaX1De5K1VmIqNNY1MIUi1r78S87RY16l3vkglU7jjjrXRdUZyGiTuFnV5hiUWsHoecnAuimOgdRMDW4PMMXrNp5vK7eVaE6CxF1GI8GhSkWtfbhX3SKSi63Z9iCj3ecqXE2nFWdhYg6JEG3O1JUh6D2Y1Frn16qAxCp4vbIoYtW7bxwsa7+tOosRNQhXKIjDLGotU9P1QGIVHJ75KBFnxRfrK6tP6k6CxG1G+ephSEWtfa5TnUAItU8Hjng7U+KnZUXncdUZyGidmFRC0Msau3DETUiAB4p+72zplheqK47ojoLEbUZi1oYYlFrnwzVAYhChZTovXjtl1pFVe0h1VmIqE1Y1MIQi1r7dFcdgCiUSImeS9aWmMsraw6qzkJE19RbdQBqPxa19klWHYAo1Eigx9J1uxLPnq/ZrzoLEV0VP8PCEIta+ySpDkAUotLeW78r+VRF9R7VQYioVV1VB6D2Y1FrH/42QtS6lOWFe9JPlFftUh2EiFrEohaGhJRSdYawIPR8AaABgKY6C1GIu3D/uCFHe6V2Ha46CBFdQbNZLR7VIajtOKLWdolgSSNqi24ffLav75HTF3aoDkJEV4ioUTUhxCwhxJYmP0shxIMqM/kbi1rb8bAnUdslfrhp/6Cyk+e3qw5CRJcJWlETQgwQQnwhhLC2cN9AIcRyIcQFIUSFEOItIURqC/ud9ZWv5rf/Ds67UM+oOkAY4YkERO2T8K/NBzLvtAxwDOrZ3aI6DAVf7YUKfD7vTzi8ZQM8rgZcN8KCW77zE3TtceVlk/esWoF1c/+r1edKzOiFb72+/NLPR7d9ji0LXkV56T7EJnZD5t1TkTPtSRg0fqxdQ7dAv4AQIgnAfwKYCSChhfszAGwAsA/Av8M7EPJrACuFEOOklO5mD/kFgPebbSv3d+5Q1aa/0UIII4BpANIA/A1AdynlqUAGC0EB/8tNFIHiPnGUDvd45JYhvVNGqQ5DweOqq4P9FzogBG777s8gpYRjYT4++OV38fBfFyImvstl+/exjIP1N69e8Twetxsf//an6D9u4qVtx4o248NZ/4nMux5AzrT/wNkDe+BYlI+GuhqMe/KHgX5roUQCqBFAjUGIOoNAndFgcBoNot6kGVwxmqHBrBk8sUbNE2s0IN5klH26xsUFMpAQoieAA/AesXsNwPdb2O15AHUA7pVS1voetxdAIYAHASxttv8JKeXugIUOcW391eNNAJ8C+DqAPwN4BcDDgQoVomJVByAKU7FrtpXd4PbIL7L6po5RHYaCo+TDJag+ewrffPU9xCenAADSh47A4u9+Dbv/uQw35D122f7xyamIT77iyBf2rFoBj8uF7LxvX9r22ev/gwG33IHxM54HAPQddRsAYOvbryE779uI737l8yhWB6DGIFBrEKLOKIRTM4j6GM3Q4Lu5vWVKQ5xJk3FGTcSbNEO8SdPiTUZjvEkzxhm1mDiTZo4zarGxRi021miIj9EM8UKIBLQwanUVgR508ADIh7crSDQrakIIAe/Az9zGkgYAUsoNQogStFzUolpbi1qalPL/hBBfl1JK37BmtDGpDkAUxmI+LTp0k8vt+WzEgPRxqsNQ4O1f9xEG3nrXpZIGAF179EKvG8eg7PO1VxS1lnjcbmx/9w1k3TP1Uvk6V7Yf58r247anf37ZvsPuzcOWBa/i8JZCZN3TobnkDfCNTmkGUacJUacZRL3JYGiI8Y5OuWKNBo/ZqHl8RQpxJk3EmzQtwWTU4oyaKc6kmeJNWmycUTN7y5QWZzYaEgxCxCJ0ftmPD+STSylPwnvYE0KI/i3sMhRAKoD1Ldz3GYCxgcoWrtpa1KqFENkAIISI1muFxagOQBTmTBuLj4xxezwbswf1uEV1GAocV70T5aV7MeKBaVfcl5E1EkVL32zT85R9vhaVp44h+6F/a9zkOfHltnqDZoztkTXicIxmqNWEqDcZRH3KdT1cXVPTsyt3F53LeuTb++J8o1PxRs0QZ9IM8SajMcGkGeNMminOqJnjTUZzrNFwqUwZDQYTvKNNkT7NRXVhHOj7WtbCfYfRsaN1PYUQczqcKMiEEDMB7JJS2tuyf1uLmg7gj/Be6/K/ATzdsXhhjUWNqPO0TSXHbvZ4ZOFNQ667TXUYCoyqk8dqpccTZzKbz37y+5+bj2z7PN7jcomeWSMr+468qaKh9uKAXlpDYWpqqvurQ31GQ7xJM8abNC3OpJnijcaYO7+XN1S63aab645U65MmaTGaIe5n6xfHHuvTG1+Lr+z7wgsvYMeOHejevTuefPJJ3HR9FpITtJ4/vHloT9V/BiFM9WdZ4xG5yhbuqwLQpYXtVzMRQDqAwU22jQWwrN3J2kAIcR7As1LKgqvsMx3ALCll/1Z2+SaAjwD4r6j5Thz4t2vuGNlU/+UmihSGzbuP3+Jye9aPzuqVqzpMFHOiybwpTYg63yT0hhjN4DJrBrfZqLljjQbEGTUZbzKKOJNmiDdqWnyMpsUbjSbf6FRsnEkzxxoNcbFGLS5GM8Rv+rw+7l0AB5e8nhoXF4f5816HlBKzZs1K2vuvZUkA8OQNfW7r1evKsz8bbd68GceOHAEAJMbFdonRvKtJnT9/HgaDAZMmTcLjjz+OF198Edu2bcOsWbPQt29fmEycpXINAf8sE0L0ATAHwGTfpteEEI9KKVfjq97RRwhRAG/R8gD4AECJ7/umugN4QwjxRrPt/yOl/Inve6eUcprvtb/ZwczfB/AMgAEAjsF7IsQfWzgDNejaetbnQwB+Cu/EQAkAUspoO3TBokbkP4Zt+07e5nbLT28e3nu86jAhzAXgooCvTBm8ZcronYjuMmuay2w0eGI1TcZ550yhyUR0o28iekycUTN7y5QWG2s0xJk1LUEzCDMAMwKwRqTL5QIAnDp1Cvv370dGRgYAYOzYsRg6dCgAwGC4+jKezz77LEwmExoaGq547uPHj+Phhx/Ga6+9BgCYPNnbB1544QX06dPHr+8lAgW0yQohBgL4HMBeeJfc+BOAFU12uej7+jGAPbh8eY4JaHmkbQmAF5pt89vyHEKIlwD8CMDP4Z07dyO8Rw8HAXiqA0+ZDKC7EEJIP1z+qa2HPmcDuF1KeaazLxjGWNSI/EvsOHhqvMvjWXfbyL4TVIfpBImvylStQcBpNBjqjAbROAm9wVemPLEmDfFGTcaZNBFn0jTfRHSjbyJ6jG90yjtvSjMkmDRDDMJw3lRCgvckxNtvv/1SSQOAAQMGYPjw4SgqKkLXrq2vu7p//35s3LgRjzzyCBYuXHjZfbW1tairq8OMGTMu2/7UU0/h+eefR3V1tR/fSUQK9JDjm/CeFJAHoC+8Re0fvtE0ADji++pCy8tz7GvhOeMB9AAg4O0tCfAWoRUt7NsuQojBAJ4D8ISUcr5v83YhRBmANUKIAinlhnY+7Xh4r2Y0DsDGzmZsa1E7GOUlDeBZn0QBUVJ2ZoLb7Vk74cb+EwP8UrUCqBECtZp3eYQ6o8FQb/IWKrfZqLnMmsHTOAk9zqSJeKNmiDcZNd/cqcYyZfaVqVizZoiP0QxxQoguaP/cmoiVlpYGAC2ObqWnp0MIcanMteRb3/oWAG/5al7UnE4nAGDMmMtXeklPT4fJZAKvX31NImBPLMTtAEYDGCCl9HhX4rhCse/r9haW56gD0PxQowdALoCbANQDqAVQDeAc/FCC4J0vdgLAZX/RpJRrhRCbAXwb3sV520QIMRTA/b5sLwkh7mplVO2XQohf+r5PllKeb+0521rUjggh3oJ3SLDx0Gd+W4NHCC53TRQge46UT3S5PevutAy8BcDF5vOmjL4lEsxGg6txAU9fkfItkXCpTBkby5TvrL44s3ZpiYQ4AAFd7JO8Gke1Tp8+fcV9Z8+ehZQSFy5cQLduVw4U/vWvf0VJSQnS0tJgsVx5QYvGOWi7du1Cdnb2pe3nzp1DQ0MD56hdWyAvHfk1AGulH8n4bAAAIABJREFUlMd8P7fU1BpXjhgmhDBKKV0AIIQYB+8Zqc3/A54H8JPWJu+3Ugbb4yYAGxtzNLMe3pLYJr417d4E8C68h1K3AngZQEurML8KYK7v+5YO917S1vLxRRv3i2TKJxQSRbIDxysmHFj032uQUGaEsXYEjNIEgycWBtkAzdMAzeOGQbqgeVwweNzQPG5oHs9XX2UDDB4nNM9F33YBg5Terx7AIA0weAQMUni/lwYYpAYhNQhp9H6FBiFNEDACMsb7FTG+mxkicKMREcV3cGuJfQnEc+KrBSEqABR5v02aneQ9oNX0U+gUvFO444CaHjXo+lvv4dHHlz2Oxw897t1nLwADcOOTNwIPNHnsegAasOnUJoj/4n+mq5G/Ctio41gAHwshvg3vlKl+vu1346szHBuX5+gJYIUQ4hV4r3o0B8A2eCfzt5epE8tzpMBbqFpyFN41367JV9KWw3st1aellFVCiMkAVgkhEgH8WEp5oclDytt6tYW2nvX5dyFEd3j/APdJKa/a/iJUS22biPwpoa/Aya650OqOoNuhUsRU50CE0CFFId0weJwwyAYYPPW+ctgATbpg8HhvmscNTfq+etzQPBIGj8dXHiU0KaF5AIPHVyIlfF+Fr0gaYJACQmoweAwQMDYplCYAxq/KJGLgHYEwAzCFTJFset7emwBuhfdX3bXwfuydhvdf1D8BGA7vuYG1AN4BMBLej+seV3n+RAAOeN/5IADHAawDkAFA89/biFCBPDY8AN7/gg/BO/nfCOANAD8QQjh8c8Aal+fIA/ArAIsBnAXwOoALAH7Xgdc14PLlOdqjAa0vApzgu/+qfId858F7JvWdUsoqAJBSFvlGCt+Dt7CN6cjJBW096/NRAN8DsBnADUKIP0opP2zvi4W5a/7HIqJOGtyjF06eB9yxfXAusw+E6wK6Hl2HuPKhELhOdTxIocGtxYfs+LrwNMAg62GQ9dB832u+AukdmXRD87igeTy+UumBJpuUyP/f3p2Hx33W995/3zPaJUuWZVvyviZx4i0OcciKQ1jTE2igpyW0faBNL0alF+Wc0u3QB3hCSTmlcJ6n5Zy0/NQEQqEtW9gSkkAI2EnsbMpuO46TON7GtizLi/Z17uePexTJ8sjaZub+zczndV1zCf3mNzNfg7E+ur/3kkgQSZAMlGZUmDw7REYSbkTS2GSIJOLCo41iKMbYcqCe99DJC5TzQ6KU4kJZA/BTXLQsSX5N4A4NiuCC13O45RPDM5j6cWsFK3HhrAg3mrYd91OpDvdj/7nk+8n5ZPJvbzUull9krR3ue99tjHkYuA34N0Zyx3Zr7ZWjX2yM+W+cuz3HZMxke46DwPJxnluRfH4iXcCvcaNmZ801s9a+Zox5C1A/3RWgk219fgLYYq3tN8aU4DZqU1ATkfSaXXkBEbOPhHXtEVtUw5nlWzizdIDK49upOlpHJLHGc5XhZSPFDFHMEJVe/8UaGABehBdXVFE3xwUprMXaAZ49ailqLWHHJS2sTwbIX/TCa/tcy+sHyff4waj3eyD5+Mi8R+jpXMzpnuU01DzCh+zZI5IP9VzOcnOK7qKDbkRydGv7rLZ2MYZiRkYkh9vchSCTQW0IuHdUSBv2beDrxpgFjGzPUcm5c7OqUlybyFbOXcgzlT/jVuAuY0x9cs9YAIwxFbj4/78megNr7VOkmCJmjInixpCLOfvPdRtur7ZJmexfzB5rbX+yoH5jTCYnI4aVgppINsyvOcix0yvPvhgppqvhGroaoPT089Qc7CcysDk0rT45W3Gxe3R1wZw5yYvGkDAldPRAZRX0low0NxOlcMEF575PIgGvvw719VBdDbuq30ZvOwy9Co8tvJ6KUR2rwUFofwG6Vpbz8OxpnExgE240MtE/MhI53NpODCbb28MjkiNzJN08yCGiCZIjk8m2tnVzI6OWkbmRidFzI0dGJUdGIt3Xc4NkKSZtiwAy+bPsOKmD1tHk11mMbM+xZNR1Rl3bl+L1a4wx1zNmew7O3p9ttObJl8wPgS8C/2CM+UNr7fCI3hdwjfS7pvBeJPNRDPhD3EKF4lHPtQI/B75krd2Z+h3ONdmgFjfG/D5uMuCNuP8xCo3mqIlkw3D7czx9sy/l+Gwo6nmDmgOHKO7ajNFqztCprYWTJ2HhQogmJ4719UF7O6xIzhdPJCAScY9U+6oNJQdGyspGnq+qgqIiaG2FZctG7m1tddfPsz/b+ZkICVNGIuL7LMxx2CGiyRA5HCCHA+Vwe9vNjUyMam+PnhvpvvZHz0z8WdP2HLAuxfWluFGuI7ig1ofbY2zsKNSVuBGu0dqAW3GnI6V9ew5rbXeyXfoA0GyM2Q5clnx8KHnI/FT8ALdS9Eu4sBZP1lyH20j3j5Kfc6O19teTecPJBrWP43bsvQW3B8p0durNdRpRE8kG1/58g4Q9/+qvwfIVtK1ZQWSgjepDT1J2ai2GeVmqUibS0OCC2t697j9bC0eOuKA1e7YLaS+95ALd0qUTv9+wSAQWLYIDB0YCXnc3HD3qgtsEJx7kLhNlKFrO0Ix/KbkjLeWk9n3gW8aYy6y1z8Kb7b9G4GFrbWfy2v3Ax4wxd4zZnmMjY/KFtfai831gGrbnwFr7uDHmElywWgn8Eviotfa1qbyPMWYdrl16o7X2wTFPH00+Hkj++f8aN69tQpNd9dkJfGby5eYlBTWRbJlfc4Bjpye3TD9RXMfplddDoo+qY49RdawBY6e7AkzSpbgYLrwQDh2CN95wo2q1tS5kGeOCWzQ6Mto2FXPnute3tLiRtNJSWL58VJtVzqM3g+/9n8Cf4rbd+CxuFWcjcCFnnxf+OdwykLHbc9xtrX06g/WNy1p7BHeM1Uz0Jb+Oe5KIccmyCjciOCnnDWrGmF9z7lLe4Q1v3zHZD8kT/b4LECkYqxoWnrf9mVKklM6F19K5EMramqk+HCE6eFlG6pPJKS93YS2VSATWpeqSjRKNQopNbwGYN889ZKp6Jr5leqy1Q8aYG3HnZH4Zt8H0DuA6a+2uUfftNMa8K3nf6O05vpCp2rLBWvuqMeYO3CHyVwH34/Zi68HNqbsU+APc+udJZ6iJRtTeO+b7ebidbw5P9gPySCb7+iIyWm3lhRjzBnaC9ud4eusup7cOirv2UnOglaKezRid1ytCZkfUsNaexM0pm+i+x3Bz0vKKtfYTxpgHcYGsCbchTTHQgTvH9CHc3Lcjk33P8wY1a+3wMB7GmA/jtun4q2kcUJoPTvkuQKSgzK8+QMuZ6QW1YQOVF3LikguJ9LdQc/BlSs9sxFCbpgpFclHGRtR8sNbehtvuYlgXmV3818kEU6GstfcxchLDjE04R80Y0wD8C/A6bsfdjKbxEFNQE8mm1Q0LaEnTQHaipJ5Tq+sxQ91UHX2EyuPLMHbZxC8UyTt53R2y1mb0JBNr7eJMvn8qE81R+0PcfiB/Zq19IjslhZaCmkg21VZdhDH7sXZ52t7TRivoWPw2OhYlKD/xJNXxciJDG9L2/iLhd8J3ATI15nwnGhhjErh9UfoZWVRgAGutvTrz5YWLaWzqxG20JyLZ8PRrW2k5c31GP6OkYzc1B04T7buigHanl8I0BBTb5uZMnvcpaTbRHLV83ZBmuk6hoCaSPelsf46nf9YltK6DaF+cmgOvUdKxCcN0d00VCbOTCmm5R0FsatT+FMkm1/48kJXPGipdxMkLt9ByKXTN3YYtyNXtkt/afBcgU6egNjUKaiLZNq/6jax+no1W075sC8cuW8CZxTtIRHZn9fNFMkdBLQdpPsbUTHonYRFJk9UNDRz3sVDNROmuv5rueig98yLVB3uI9m9O4+HYItmmoJaDFNSmRiNqItk2p2oNxhzAetxOo69mA63roajnADUHDlDcdTmGCm/1iEyPgloO0m+GU6OgJuJDttuf4xksX0bbmrfRsrGP7jlbsbT4LklkChTUcpCC2tQoqIn4sLqh3ncJZ7FFtZxZcT3HNtXSsXA71uz1XZLIJCio5SC1PqdGQU3EhzlVF2PMQaxd6ruUs0VK6FxwDZ0LoOzUc1QfGiIy8BYMxndl3vT3QzwO7e0wNATFxbBsGVSPs+NJdzccPQpdXe7+0lKor4e6unPvbW+HI0fca4qKYO5cWLAATOH+1z1Frb4LkKlTUJuaSR+iKiJpNm/WPo63hyyojdJbu4neWijqfp2aA0cp7t6ModR3WVnV1wd79riwtXixC1O9E5w6ePIkRKPu/kgETp+G/fvBWhfEhrW3w6uvjoSz7m4X2oaGYMmSjP6x8sgh3wXI1CmoTc2rvgsQKVirGuo53u67iokNVqyi7eJVRAZaqT64i7LT6zGkGB7KQ2+8AZWVsGrVyChXTc35X7NwoQtow2bPhoEBaG09O6gdPgy1tW50bvT7Hj0KDQ1u5E4mst93ATJ1mqM2Na8zcpSWiGRT3ayLMTk0IpAonsfpVddzbFMlnQ2PYs0+3yVlVEeHG+VaunRqrchIih9D5eUwODjyfU+Pe8yff/Z9c+e6kbczeX3OeLpYIDubR0taKahNgQ1iPUDcdx0iBWtu9eu+S5i6SBkdi67j2KYVnF7+NENFz/uuKCNOnYKqKigpcd+f5xzpCXV3u5G5YZ2dLvxVjjnBr7jYtVm7u6f/WYXjmG1u7vNdhEydWp9T9yqw2HcRIgVpdcN8WnOg/ZmSMfTUbaanDoo791BzoI2i3isw5EfPrqvLLRhoa3Nzx/r7XWhbsODsFmYqiYQLdn19ruXZ1zfS4gT3fXFx6pG6khLXKpWJ7PddgEyPgtrUvQq83XcRIgWpbtYlGA5jc/yXpYGqNZxYC5H+o9Qc2Etp+6UYJpjMFXJ9fa49eeqUm3dWVORC24EDLmClWsU5bO9eF/TAtT1XrXIjZcOGhtyCg1QiEfe8TGS/7wJkehTUpk4LCkR8qqt+nRPtuR3UhiVKFnDqggWYoU5mxR+h4sRyTNi2IJmkoSHXoly7dmRif02NC2FHjpw/qC1b5uakDQy4oLdnj1vJOW+ee/58bVRjtD3H5Oz3XYBMj+aoTZ2CmohPqxsm6KPlIButon3p2zi2aTFnljxBIvqS75KmzBgXzMauvpwzx7VBz9eeLC+HWbPcvatWuX3UDh1yrwM3apZIpH7t0FDqBQky1n7fBcj06G/31Cmoifg0d9ZaDId9l5EZJkL3/CtpuXQ9bRfsZLD0cSy50dcrKkrdnhwOblNpT9bVuVG04UUCw/PQUo2s9fef3SaV8ez3XYBMj4La1L0OjPOrnYhkRd2sHFz9OUX91etoXXcVrWuP0Fe1DUun75LOq6LCzVEba3hUbCr7nI1tZVZUuBG1se8/OOjmxlVVTa3WwrTfdwEyPQpqU2SDWB/a3VnEr3xsf45nqGwJJy/aQsvGIbrrtmI56ruklGpr3Ry10VtlWAsnTrjVoMOjbaNbmNaevV/asBMnXFgbDmBVVW7ErnXMCUitre76eMdTybBBFNRylhYTTM+rwLIJ7xKRzJhbvRZDHMsi36VkjS2q4czy6zmzdIDK4zuoOlpLJHGx77LeNGcOHD8Or73mVn1Goy5I9fbCmjXunkQCXnrJhbqlS107dNcut2igstI9f/q0O1ZqyRIXwsDNQVu0yK0gjURcMBs+I3TZMs1Rm9irtrm533cRMj0KatPzKvBO30WIFLS6Wa9xoqNwgtqbIsV0NVxNVwOUnn6BmoN9RAY2ez8I3hi44AJ31NPhwy50VVXBRRe5xQLDotGR0bVo1IW0U6egpcVdq6yE1avPPXpq+BSClhYXAEtLYflyFxBlIrm3OEXepKA2PVpQIOLbqoY6TnT4rsKvvtkbOT4binreoObAYYq7LsdQPvELM6SoyIWn8UQisG7dyPfGuNG3hQsn9/7z5o1s2SFToaCWwzRePD0KaiK+udWfR3yXEQqD5StoW3Mdxzd001O7FUvrxC+SAqKglsMU1KZHQU3EN2MMc2bp/4ujJYrrOL3yeo5tqqZjwaNY85rvkiQUFNRymFqf07MPGALGOdNERLJidcMc2gq8/ZlSpJTOhdfRuRDKTjZTfShCdPAy31WJF53AG76LkOkz9nxHc8i4TGPT68BK33WIFDRrLfc/ewzLAt+lhF5x16vUHGihqOcKDCW+y5GsedI2N1/puwiZPrU+p+853wWIFDzX/tzru4ycMFB5AScuuZbj60/RW7MNyynfJUlWqO2Z4xTUpm+77wJEBFhdr/0ZpiJRUs+p1VtoubSUzvpHsGa/75IkoxTUcpzmqE2fgppIGMytXofhqNqfU2SjFXQsfhsdixKUn3iK6ngpkaGNvsuStFNQy3EKatP3HNADHvcsEpFk+7NqL22dCmrTYiL0zLuCnnlQ0rGbmgOnifZdgdHPhzxggWd9FyEzo9bnNNkgNgA87bsOEQFWNdT6LiEv9M+6hNZ1V9O6roW+WduwtPsuSWZkj21uPuO7CJkZBbWZUftTJAzmVa+HkB5WnouGShdx8sIttFxq6Jq3Dcth3yXJtDzhu4B0McbcZoxpHvW9Ncbc7LOmbFFQmxkFNZEwGG5/SnrZ6Czal27h2GULOLP4cRKRXb5LkinJaFAzxhxLBqaxj4ZR96w0xvzEGHPGGHPKGPNtY8zcFO91Ypz3+kom/wy5QHMQZmYHbg6A38OQRQRWN9TylDbizwwTpbv+KrrrofTMS1Qf7CLafwVGv+yH3JMZfv8a4H8Cvxhz/SSAMaYeN6DxKvBRoBb4O+B+Y8xV1tqhMa/7G+BHY661pbvoXKOgNgM2iJ0yjU0vA5f4rkWk4Ln25zGgYaJbZQb6atbTuh6Keg5Qc/AAxZ1vwVDpuyw5RwewM1NvbowpAcqAp6y1W8e57TNAL/Aea21P8nV7gceAm4F7xtx/1Fq7JzMV5y79NjRzan+KhIFrf77iu4yCMVi+jLaL3kbLxgG652zF0uK7JDnL47a5eeyIVTrNTn5NuVjBGGOAW4C7hkMagLV2O7AbF9RkEhTUZk5BTSQsVjXMnvgmSStbNJszK67n2KZa2hc+RiKisBwOj2X4/WuSX8dbVXohMBd4NMVzjwOXZqKofKTW58wpqImExfzq9UALUO+7lMITKaFrwbV0LYCyU89SfShBZOAtGM3h9SRVQEqnN4OaMSaaYr7Z8FnY+1O89iDwW9P4zIXGmNun8bqcphG1GbJB7DXguO86RAQwJsKcKs1x8a239jKOb7icExfvo7/iUSx9vksqMANkZyEBwF5g0BjTYoy50xgzP3l9eHQ71V58HUDVND6zDFidfBQMjailxw7UbxcJh1X1sznZ6bsKARisWEXbxauIDLRSfXA3ZafXYjhnawZJu6dtc3PPxLfNyMvA+3BBbBawGfgkcL0x5jJG8kWqeXKJ5GOq9llrbwEwxnxoGq/PSQpq6bEdBTWRcJhfsx43yj1/olslSxLF8zi9agskepl19FEqWxZh7MqJXyjT9PNMf4C19ghwZNSlnxlj7sPt3fYx4I3k9UrOHVWrSnFNxqGglh6apyYSFsZEqK3cw6kuBbXQiZTRseg6OhZayk8+zazDRUQHN/muKg9lPKilYq1tNsbswS0UeCR5eQnnnhqyBNiX4i3WGGOux+1NWoQLeXOAezNScI5QUEuPZ3B7xZT5LkREgFUN1TS/7rsKGZcx9NRtpqcOijv3UHOgjaLeKzAU+64sD7Th9xzqctzPw51AH3AV8NSYe64Eto651gbcCnwE6Ad6gE7c5rk7Mldu+GkxQRrYINZP5iduishk1ddsAFp9lyGTMFC1hhNrr+H4+hP0Vm/Fjrvdg0zOQ7a5eTrzv6bEGHNOfjDGvBe32nNrcu+0+4GPGWOKRt1zFbAR+PfRr7XWXmStnW+tXWitXW6tvdhau9la+55C3wRXI2rp81Ngi+8iRITh9ufLnOqa57sUmaREyQJOXbAAM9TFrCPbqGhdgbFLfZeVg7LV9vyiMWYO8GugC7gGt5hgG/Cd5D2fw43u3WuM+WdgHnA7cLe11ueoX07RiFr6/NB3ASIyyqr6Wb5LkGmw0Ural2zh2KbFnFn6BInoS75LyiEWeDBLn7UDt9IzAL6PWwH6RdxxUUMA1tqdwLtwZ3x+D/g8cCcQy1KNecFYa33XkDdMY9NzaLdlkXCwdoifPXsS91u85LKS9p3UHOwg2ncFhqjvckLsBdvcnJc/g4wxtwE3WWsvT35vgQ9Ya3/stbAsUOszvX6IgtrMnTwC9/wtXHAlXP8H7trQADz3ILz+FHSchLJKWHU5bL4Zikom/95P3gMv/AJu+hQsvOjs5157Cp5/EM60QGUtrLvBPSQ3GRNlduXLnFb7M+f1V6+jdR1Eew9Tc/B1SjregpnWhqn5zstqz2yw1t4G3DbqUhcw6KWYLFNQS68fAn/ru4ic9+x9MHak9/Hvw6GdsO4dUDMfju+HF34O7SfgPX8yufft6YBd21I/t/dx2PZN2PBuuOKDcGQP7Piue05hLXetqp/FM6l2AZCcNFS2mJMXLsYMnqH68DbK2y7EsMB3WSGSrband9baggnqCmppZIPYLtPYtBd3GK1MR8vrcGiXG9Eabe5SF6BKkjugLF0PFdXw2H/AyTjMWTTxezf/FKrmwOkxW/oM9ruRtg3vgrd+MPn+66C/B579GVx8HUS1a0BOapi9ATgB2g0/r9iiGs4s38KZZYNUtmyn6ugcIomLfZflWSfa0zMvaTFB+v3IdwE5KzEEj/4HbLoRysfMA19z7UhIG7Z0g/t68ggTOv4GvPrkSBAbLf6yG21bO2bkbM110NsJx16b/J9BwsW1P3f7LkMyxRTR1XANLZsu5uSq5xkqeQpLoU68vs82N/f7LkLST0Et/bT6c7pefMjNRVv/zsndn0geITc2wI01NAiPfBs2vhtm1Z37fMs+d71q7CjeEogWQdvhydUj4bSqvmBaJAWtb/alHF9/BScu2U9/5SNYMn3WZdh8z3cBkhkKaun3NHDIdxE558RBeOY+uO73XTiajIMvgYm4tuj5PPUjsAnY+J7Uz7e3QlWKABeJQsVs6Dw1uXoknBpmb8S1P6UQDJavoG3N2zi+oZue2m3Ygtj4uBN4wHcRkhkKamlmg5gF8n65cFoN9MHDd7pJ+wsnOb3vzHF45l646GqoqBn/vsO7Yfc2uOFWKBpnnll/D5SUp36uuAwG+yZXk4STMVFmV7zsuwzJskRxHadXbuHYpmo6FjyGNa/6LimD7rPNzb2+i5DMUFDLDLU/p2LbN6G4FC5//+Tub90P934FqufB1R8a/76ONvjVXbD5N6Fuyfj3JYbAmNTPGYM7H1hy2sqGSt8liC+RUjoXXsuxyy7g1IpnGCp6xndFGaC2Zx7Tqs/MeBStNJuc5x5wLcybPgUDvTCQvG4Tbm5Zb6cb7Yok97h8ZYdb6bn4Erjhj8bfQ22wH37xL1C70O3H1tvprvf3jHzt64LSSigqdfenMtA38Rw4Cb8FszfiDn1O0eOWgtE75y30zoHirlepOdBCUc8VGKawEWMoqe2Z5xTUMsAGsSHT2PRT4FbftYTey4+6kPTjvz/3ubbD8PrTI5vTPnOf22Pt8vfDpTeOPwoGbpVnW3Kq4Lf+4tznf/Evbl7a737RLSI4svfce2wCuk65kTvJbcZEqanYzZnu63yXIiEwUHkBJy65gEj/cWoO7qb0zEYMtRO/MJTU9sxzCmqZ80MU1CZ2w60wOHDu9e3/6VZibng31C2G15vdnmbv+BisfMvE71u3GH7jv597vbMNHvkWXPlfYf4Kd23uMnj5kZERtmFtcbcKdf7K6f3ZJFxW1Vfw7Bu+q5AwSZTM59Tq+ZihbqqOPkLl8aUYu9x3WVOktmeeU1DLnF8C7UC170JCrWF16uvFpW6RwOLkHpbP3Of2UpsopA0NulWjpZUjrx3tZNx9nbt05LOXrYftRbD7EbeH27Dd21zrdO555rdJ7mio3QhvnATm+C5FQsZGK+hY/DY6FiUob3uK6sOlRIY2+i5rEtT2LABaTJAhNoj1Aff7riMv9Pe40wRKK+DIK+c+hsNX50n45qfcfmxTUV7tTiV45l4XCA/thMe/B69sP/9iBcktEVNETcUu32VImJkIPXOvoOXSjbRduJvBsh3YUJ8nqbZnAdCIWmbdA9ziu4ic19ftvj7/oHuMtWyjO+/TRNxIXFHp1D/j8ve57Tt2P+I+Y84iuPFPYdGamdUu4bKyvoLn1P6USeifdQmtayHad4Sag69S0r4JE7oOyb/5LkAyz9ixh19L2pjGphIgjlZ/ioRDwg5y/7PtqP0pU2WGOpgVf5aK1lUYFvsuB7ex+nLb3JzwXYhkllqfGWSDWD9wt+86RCRJ7U+ZLhudRfvSLRy7bAFnFj9OIuL779E3FNIKg4Ja5gVQsIcEi4TPyvpxjqEQmQwTpbv+Klo2reXk6hcZLHkSS7YDUwL4epY/UzxR6zMLTGPTQ8AkTxoXkYxy7c8OyNl9syRsor0HmH1gP8Wdl2PIxikYD9nm5ndn4XMkBDSilh1f812AiCRFTBHV5Tt9lyF5ZKhsGW0XbaFl4wDdc7ZhOZbhT7wzw+8vIaKglh0/AY76LkJEklap/SkZYItmc2bFFo5tqqN94XYSkVcy8CkngB9n4H0lpBTUssAGsUE0n0AkPBbUbgRO+y5D8lWkmK4F19Cy6SJOrXyOoeKnsWmbq/wt29w8zuHEko8U1LKnCbI+4VREUolEitX+lKzord3E8Q2bOXHxPvorHsUy0w1q70pLXZIzFNSyxAaxg+ioD5HwWFk/jZ2RRaZpsGIVbRdfx/ENHfTM3orlxDTe5Qnb3Ox7WxDJMgW17NKiApGwWFh7KXDGdxlSYBLF8zi96nqObaqio+FRrNk3hVffkbG6JLQU1LLrfuCg7yJEBNf+nFX+ku8ypFBFyuhcdB3HNq3g9PKnGSp6boJe6IQ/AAAadUlEQVQXHAW+m43KJFwU1LLIBrEEWlYtEh5qf4p3xtBTt5njGzdx4qJXGCjbjmUgxY3/bJubU12XPKegln3/CvT5LkJEgEW1G1H7U8JioOoiTqy9huPr2+it2Yp9c2VyL5o6U7AU1LLMBrFjwLd81yEiQCRSovanhE6ipIFTq6+n5dJiuuY/wlDRP9vm5uksPpA8UOS7gAL1ZeBWFJRF/Fs5v4QXDviuYmKD7XDqYZh1GZQtG3X9DHQ8C/1HIdED0VlQcTFUrgVznn9ihrqgoxl6D0KiD4pmQeV6qLzk3Hu7X4PO591nRSuhch1UrUv/n1HOZqOVtC+5jvYlH/ddivijoOCBDWJ7cacViIhvi+aEe/Vnog86noHWH8BA67nP9x4EOwCzLofad0LpUmh/wr3mfNruh8HTUP1W97riejjzGHS+ePZ93Xvh9K+hbAnMeReULYf2HdCpbeiy5Gc2Huz2XYT4oxE1f74EfMB3ESIFLxIpYVbZ03T0XuO7lHMMdUHLdwALFWugO8XP68qLoWr9yPdly8D2Q/fLUL15/PeuWONGxoxx35cvBzvoRs4q17vrdhDan4SqDS7QAZQtde/f+az7bBNN159WUvuy7wLEL42oeWKD2JPAI77rEBFgRX2x7xJSMy4Mzf8dqNo4zi0pft8urnMjcfY8h6FUrR8JacPKlkGi17VQAfri7j9Xrj37voo17r7+TJ89XvCetPFAPycKnIKaX1/yXYCIAIvmbATafZdxjmgF1FwNRdVTe93ACSief/45aiklg51J5tb+FjfnLVp19m3Fc4EoDLRN8f1lijSaJgpqPtkgdj+gFWcivkUjpVSV5e7/F20CEv0wcBran4beAy7gTVXvQSiqhUgyqA22nxvSwAXAaAUMdc6sbjmfXcCPfBch/mmOmn9fAr7tuwiRgreyvpgXc2D1ZyqnfgW9yZOIolVucUDJvKm9R88+6H0DZr995Jrth0hJ6vtNsZvDJplym40H5+ldS6HQiJp//wm87LsIkYIX1vbnZFRvhrr3Q+07oHSRW9HZ3jz513e/4sJexSVQccHIdZsAzDgvGu+6pMELwD2+i5BwUFDzLHms1G2+6xApeLnc/iyqgdIGKF8Fs7dAzTVuVWb/BHuk2gSc2Q6nt7n92WZfe/bzpmj8UTM7AGac0TaZqc/ZeGB9FyHhoKAWDt/H/QYlIj6tnJ8f00EqLgCM2wR3PHYQTv7cbWY7570uqI0VrUo9D81aSHRNfZGDTMbTNh781HcREh4KaiFgg5gFPue7DpGCt6huI9Dhu4yZM2O+pnDmCbc6dO5vur3RUimZ604jSIw5nniwDewQlMxPS7VyFv0skLMoqIWEDWI/BZ7yXYdIQYtGyqgqe3HiG0NkqOvca92vAhZKF45cs0OjXtPtNsStuRqKZ4//3qXLgAh0jdlot2u3Wx1aPHcmlcu5dth48KDvIiRc8mOYP398Fvi57yJECtqK+UW8dNB3FZPX+mMoX+lCmbXQH4eul6FyAxTPcfcMdkLr99wxU1UboP84kJwC1Xfk3PcsqnZtz2i5u7/jGSDh9mbrO+wWH9T9Rrb+hIXks74LkPBRUAsRG8R+YRqbHgWu812LSMFaXLeRlw52ALN8lzIpVRtccOreA1gomuMWFIxevWmM205j+BQD2+++nno49XtWXzVyLNWsy93runZD4nkX/ubc6FaXSjpttfHgV76LkPAx1mphSZiYxqbr0NFSIn5t3bWDzt5p7BgrMm3X2XjwmO8iJHw0Ry1kbBB7FO1GLeLXivn6t1Gy6V6FNBmP/jEKp78E+n0XIVKwFtddCuh8JMmGfuBTvouQ8FJQCyEbxF4Hvuq7DpGCFY2UUVmaW6s/JVf9o40Hr/kuQsJLQS28vgAc912ESMFaUa9/HyXTjgG3+y5Cwk3/EIWUDWLtaONDEX+W1G0EUmxSJpI2f2PjQR5ssCyZpKAWbncCuXn2oEiui0bK1f6UDGoG7vZdhISfglqI2SA2hCaZivizXEckSUZY4JM6eF0mQ0Et5GwQ+yWgA3pFfHDtz27fZUje+Q8bDx73XYTkBgW13PBJ9MNCJPuKohVUlL7guwzJK13AX/suQnKHgloOsEHsAPC3vusQKUgr1P6UtPqfNh7EfRchuUNBLXf8v8Au30WIFBy1PyV9dgFf9l2E5BYFtRxhg9gA8Me4Sagiki1qf0p6JIBbbTzQqTMyJQpqOcQGsceAJt91iBScFfN8VyC57x9tPHjKdxGSexTUcs9fA0d8FyFSUJbM3QD0+C5DctbrwGd9FyG5SUEtx9ggdgb4U991iBSUomglFSVqf8p0WOBjNh5onqNMi4JaGhhjbjPGNI/63hpjbs7U59kg9kPgB5l6fxFJYfn8hO8SJCfdaePBr30XIbkrL4OaMabeGPO/jTGvGWO6jTGvG2O+YIwpH3PfSmPMT4wxZ4wxp4wx3zbGzE3xfieS4Wvs4yvZ+1Od4+NAi8fPFyksS+duRO1PmZo48Be+i5DclpdBDbgKuAT4e+C/At/EHcX05kR8Y0w9sB2oBT6afP4G4H5jTDTFe/4NcPGYx5cy90c4PxvETgAf8/X5IgVH7U+Zuj+28aDddxGS24p8F5AhP7fW/njU9/cbYwaAvzPG/Im1tgP4DNALvMda2wNgjNkLPAbcDNwz5j2PWmv3ZKH2SbNB7F7T2PR14FbftYgUhOXzE+w+7LsKyQ3/aePBfb6LkNyXlyNqw8FrjBcBA9QaYwxwC3DX6HuttduB3bigliv+O7DfdxEiBWHp3A24X/BEzuco7ug/kRnLy6A2jsuAw8nHhcBc4NEU9z0OXJrFumbEBrEO4A/RRrgimVcUraK85HnfZUioJYDft/HghO9CJD/kbVAzxhQZYyqNMauMMX+Om4MWs9YmgJXJ2/aneOlBYPE0PnKhMeZ2Y8zt06t4+mwQ2wr8U7Y/V6QgLZ+n1Z9yPv9g48GvfBch+SNvgxpwO9AJvAZ8GhfSHkg+Nzv5NdUkzw6gahqfVwasTj58+DSubSsimbRsntqfMp4n0ca2kmb5HNTuAK7Brfr8FvANY8w3ks8NL6IYSvG6RPIxVfustbdYa2+ZxmtnzAaxXuBDaPsAkcxy7U+t/pSx2oEP23gw6LsQyS95G9SstYestTustfdYa/8M+ADwB8aYDwBdydsqU7y0itQjbaFng9hOdGqBSOYtn6cfxjJWo40Hb/guQvJP3ga1say1D+HOyNwCHEpeXpLi1iXAvhTX1xhjrjfGvN0Y8y5jzM3GmFuNMaE6rdkGsbtwI4gikilL1f6Us9xt48F3fBch+Slf91Ebz3BbcyfQh9sY96kx91wJbB1zrQ23V9lHgH5ce7ETOAnsyFy50/ZxYDOwxnchInmpODqL8pIn6el/q+9SxLu9wCd8FyH5Ky9H1IwxC1NceyduNecvk3un3Q98zBhTNOqeq4CNwL+Pfq219iJr7Xxr7UJr7XJr7cXW2s3W2veEbRNcABvEuoDfRvPVRDJnmdqfQj9wi40HXRPeKTJNeRnUgB8ZY5qMMR80xtyU3DLjR8D3rbX3J+/5HLAKuNcY8z5jzK240wjuttY+7anutNF8NZEMWzZvPW5kXgrXn9t48JzvIiS/5WtQ+ypuZOwu4AfATbizOt9ckWmt3Qm8C3fW5/eAzwN3ArFsF5spyflq3/Zdh0heKo5Wa/VnQfuGjQf/x3cRkv/yco6atfbfGdO+HOe+x3Bz0vJZI7COHDptQSRnLJs3wJ647yok+57EzQUWybh8HVHLKmvtbdbay0dd6gJCMX/FBrFu4DeBVt+1iOQdtT8L0VHggzYe6H93yQoFtQyw1lZZa+/zXccwG8QO4jb+HfBdi0heKY5WU1b8ou8yJGv6cCHtiO9CpHAoqBUIG8QeAT7puw6RvLNsnkZWCsef2HjwhO8ipLAoqBUQG8S+BnzNdx0ieWX5vPW4bRokv/0fGw++7rsIKTwKaoXnk8AjvosQyRvFRTWUFWv1Z37bCvyZ7yKkMCmoFRgbxAaA3wL2ey5FJH+o/ZnPDgC/rcPWxRcFtQJkg9gJ4L8Ap3zXIpIXlqn9madOAzfZeHDCdyFSuBTUCpQNYruB96FjpkRmrkTtzzzUB/ymjQc7fRcihU1BrYDZILYd+DAw5LsWkZy3dK7an/kjAfyejQeazyveKagVOBvEfoJ22BaZueXz16G9CvPFJ208uMd3ESKgoCaADWL/Ctzmuw6RnFZSNJtStT/zwBdtPLjDdxEiwxTUBAAbxD4PBL7rEMlpy+b2+i5BZuQbNh78376LEBlNQU1G+xPgR76LEMlZan/msp8BMd9FiIyloCZvskEsAfwu8KjvWkRyktqfuepJ4He0V5qEkYKanMUGsV7g/YCWpItMx9K52vImt+zG7ZXW7bsQkVQU1OQcNoidBt4LHPJdi0jOWTF/HaCRmdzwMnCDNrSVMFNQk5RsEIsDNwAHfdciklNKimopLXredxkyoZeBt9t40OK7EJHzUVCTcdkg9hpwHfCa71pEcsrSeWp/htse3EiaQpqEnoKanJcNYgdxYW2X71pEcsbyeWtR+zOs9uBG0o75LkRkMhTUZEI2iB0DtgDP+q5FJCeUFs+htEirP8NHIU1yjoKaTIoNYm24OWs7fNcikhOWzNUqwnB5BYU0yUEKajJpNoidAd4NPOy7FpHQWzFf7c/wUEiTnKWgJlNig1gXcBNwn+9aREKttHgOJWp/hsDw6s6jvgsRmQ4FNZmy5Ka4HwS+57sWkVBbqvanZ08C1yqkSS5TUJNpsUFsAHfc1N2eSxEJrxXzL0HtT19+AbzDxoOTvgsRmQkFNZk2G8SGgFuBO3zXIhJKpcV1lBS96LuMAvRd4H02HnT5LkRkphTUZEZsELM2iH0C+JLvWkRCaelchYXsugP4XRsP+n0XIpIOxlrruwbJE6ax6TPAF3zXIRIqfQMneOjFWiDqu5Q8Z4FP23igXxolr2hETdLGBrHbgU8CQ75rEQmN0uK5Wv2ZcQPARxTSJB8pqEla2SD2v4EbAU3gFRm2pE7tz8zpAH7DxoNv+y5EJBMU1CTtbBB7CNgM7PRdi0gorKhfg0aaM2EfcLWNB7/0XYhIpiioSUbYILYPuAq4x3ctIt6VFc/T6s+0exjYbOOBfiGUvKagJhljg1gn8NvAZ3ATfUUK1+K6Dt8l5JGvAu/VHmlSCLTqU7LCNDbdBPw7UO27FhEvevtb+eVLdegX5JnoB/7YxoNv+C5EJFv0D4ZkhQ1i9wFX4A5HFik8ZSXzKI6q/Tl9x4Dr8zGkGWNuM8Y0j/reGmNu9lmThIeCmmSNDWKv4MKaDnSXwrRkbrvvEnLU08DlNh487uPDjTFrjTFDxpi7x1xfaYz5iTHmjDHmlDHm28aYuSlefyIZvsY+vpK1P4TkLAU1ySobxNqB9wO3o3lrUmhWzr8YSPguI8d8C3ibjQdxjzX8P4z5eWmMqQe2A7XAR4FPATcA9xtjUm1u/DfAxWMe2vdNJlTkuwApPDaIWeCzprHpedyh7lV+KxLJEtf+fJ6BoUt9l5ID+oA/t/HA61nCxpirgPcCh8Y89RmgF3iPtbYnee9e4DHgZs5d8X7UWrsnw+VKHtKImnhjg9g9uC089vmuRSRrFtep/TmxPcBbQxDSioCvAX8HHB913QC3AHcNhzQAa+12YDcuqImkhYKaeGWD2E7gcuAXvmsRyYpV9WtQ+/N8vo6bjxaGY7f+AigF/r8x1y8E5gKPpnjN44BGTCVtFNTEOxvETuFaC/8N6JngdpHcVlYyn+LoS77LCKF24MM2HvyRjQfej9wyxlyGm5vWaK3tH/P0yuTX/SleehBYPI2PXGiMud0Yc/s0Xit5TEFNQsEGMWuD2Fdxv4l6WdklkjWL6077LiFkngI22XjwHd+FABhjKoH/AP7JWrstxS2zk19TtbE7mN682zJgdfIh8iYFNQkVG8T2AtcBf42bTCySf1aq/ZlkgX8ArrXxIExzVb8BdAGfG+f54YV4qc5vTTC9/233WWtvsdbeMo3XSh7Tqk8JHRvEhoB/MI1NPwP+DbjMc0ki6VVeUk9x9AUGhjb6LsWjFuAjNh6Ean6qMebTwH8B3g5Uu3UDgPt5WZrcJ224FVrJuaNqVSmuiUybRtQktGwQ2wW8FbgNGPBbjUiaFXb781vAJWELaUmNQAXwJNA66rERt9KzFViavHdJitcvIfVK9jXGmOuNMW83xrzLGHOzMeZWY8y8tP8JJK9oRE1CzQaxQeDzprHpXuCbwDrPJYmkx8r6i3jjuAXMhPfmj8NAo40H9/su5Dx+DyhPcf0O3OKBLwO7gC/gthd6asx9VwJbx1xrA24FPoIbjesBOoGTwI70lC35SkFNcoINYs+axqa3AJ8H/hJItfO3SO4oL2mgOPoiA0MbfJeSBRb4V+AvbTwIdVswuRfaOYwxHbhNa3+Z/P5+4GPGmDustYPJa1fhRt4+NuY9LzrfZ45qr4qcQ61PyRk2iPXbIPZp4Fpgr+96RGZs0ZxTvkvIgn3AO208aAx7SJuizwGrgHuNMe8zxtyKO43gbmvt035Lk3yioCY5xwaxJ3DbePwTOi9UctmqhgvJ37/DCeAfgfU2HvzKdzHpZq3dCbwLd9bn93Cj/XcCMZ91Sf4x1ubrvxFSCExj0xbcUvoVvmsRmZafP5+P7c89wK02HmhPxEkwxtwG3GStvTz5vQU+YK39sdfCJBQ0oiY5zQaxbcBa3A7i3Z7LEZm6/Gp/dgL/A9iokDZ51trbhkNaUhcw6KseCReNqEneMI1Ni4C/x63a0uxcyQ09/Ud5+KUGcvvvrMVtufE/bDw46rsYkXyioCZ5xzQ2vRU3N+ZK37WITMqDz7/E4NB632VM09PAJ208eMJ3ISL5SK1PyTs2iD0JXA38Pm7fJpFwWzTnpO8SpqEFtzfYWxXSRDJHI2qS10xjUwVu37W/wu02LhI+3X1H+dXOXGl/DgBfBf42z7bbEAklBTUpCKaxaTHwJeDD5MYPQyk0udH+vA/4CxsPXvFdiEihUFCTgmIam64E/heuNSoSHi8d2MaBE1t8lzGOh4HPaiWnSPYpqElBMo1NN+I2qNzsuxYRALr74vxq50LCNeK7HfiMjQdbfRciUqgU1KSgmcam9+MC26W+axHhwed2MZhY67sM4BncCNoDvgsRKXRa9SkFzQaxnwKXAb8F7PRcjhS6hXNOeK7gJeADNh5crpAmEg4aURNJMo1NBvgd3GHLl3guRwpRV99hfr1zsYdP3oMbWf6ujQf6oSASIgpqImMkA9tNuG09rvNcjhSa7LY/H8EtrrlXAU0knBTURM4jecrBXwE3o6kCkg0vHtjGwYyu/hwC7gG+YuPB0xn8HBFJAwU1kUkwjU0XAJ8C/gAo81uN5LWu3sP8elcm2p+dwF3AP9p4sD8D7y8iGaCgJjIFprFpHvAJIAY0eC5H8tUDz+1mKJGueZJHcCcJBDYenE7Te4pIliioiUyDaWwqxrVD/xh4O+Ha+0py3Qv7t3Ko7foZvssO4GvAd2w8GJh5USLig4KayAyZxqYLcYHto8Acz+VIPph++7MV+DfgThsP9qS5KhHxQEFNJE1MY1MZbnuPjwNXei5Hct3k258J4CHgTuAnGj0TyS8KaiIZYBqb1gIfAX4PWOS5HMlFE7c/DwLfAL5u48HB7BQlItmmoCaSQaaxKQK8E/i/cHPaqvxWJDmjs/cQW3ctGXO1G7gXuBv4hY0HiazXJSJZpaAmkiWmsakCeD/wu8B7gWK/FUnoPfDcywwlVgAPAN/FbUzb7bkqEckiBTURD0xjUy3wPtwo23uACr8VScj0Aj/nlSPf4tWjD9l40O67IBHxQ0FNxDPT2FQOvBsX2m4C5vqtSDxpBx7EnRpwvw1inZ7rEZEQUFATCRHT2BQFrsWFtvcDK/1WJBn2Iq6t+QCw3QaxQc/1iEjIKKiJhJhpbFoJvAu3IOEGtE9brmsHfkkynNkgFvdcj4iEnIKaSI5IriC9jJHgdg1Q6rUomUg38DjwKLAV2GGDmPY5E5FJU1ATyVHJuW1XjXpcCdR5LUpOA4/hgtkjwDMKZiIyEwpqInnENDZdxNnhbS0Q8VpU/hoEdgPPJB+PAS/ZIKa9zUQkbRTURPKYaWyqBi4F1gHrk1/XAbN91pWD+oGdwLO4UPYs8KINYr1eqxKRvKegJlKATGPTYs4Ob+uBi4Eyn3WFwElgb/LxavLrK8DLNoj1+yxMRAqTgpqIAG9uDbIKF9ouAhYCDcCCUV/LvRWYPl24EDYcxN4MZjaItfksTERkLAU1EZm0ZCt1dHAb72sdYLJQUh9uFGwyjzagxQaxI1moS0QkLRTURCTtTGNTMVCP2/etCIiO+jr6MfbaePckSBG+bBDTuZciktcU1ERERERCSsv2RU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P5//fRbYyHSfg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901367" y="2825600"/>
            <a:ext cx="4070031" cy="3471010"/>
            <a:chOff x="901367" y="2825600"/>
            <a:chExt cx="4070031" cy="347101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720" y="2825600"/>
              <a:ext cx="3768678" cy="347101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367" y="2839404"/>
              <a:ext cx="861172" cy="1053803"/>
            </a:xfrm>
            <a:prstGeom prst="rect">
              <a:avLst/>
            </a:prstGeom>
          </p:spPr>
        </p:pic>
      </p:grpSp>
      <p:sp>
        <p:nvSpPr>
          <p:cNvPr id="35" name="AutoShape 8" descr="data:image/png;base64,iVBORw0KGgoAAAANSUhEUgAAAjoAAAI8CAYAAAD4EQHdAAAABHNCSVQICAgIfAhkiAAAAAlwSFlzAAALEgAACxIB0t1+/AAAADh0RVh0U29mdHdhcmUAbWF0cGxvdGxpYiB2ZXJzaW9uMy4yLjIsIGh0dHA6Ly9tYXRwbG90bGliLm9yZy+WH4yJAAAgAElEQVR4nOzdeZhcZZ3+//fpruw5WYAskH0jIQlrICyCLC6DNIKNKKMgoijKJsOoYVBnHByG5ScwwhcV2QRFdikVSmAYQQUlYZewb0mUPYQllZCk+3Sf3x/VhCwdeqvqp5b367r6SlJ9qupuJd13Ps9zzonSNEWSJKka1YUOIEmSVCoWHUmSVLUsOpIkqWpZdCRJUtWy6EgCIIqi/lEU9e/B83foyvOjKNqtu+8lSZ1l0ZH0nq8DX/mgA6Io2j6KoruiKHokiqK/RlH04XU+/SNgdBfe79p2Xv9HURR9qp3HPxVF0TkdvWAURftEUXRFO49PjaLoti5kk1QlMqEDSAojiqKdgJ+08/gR6/zxuDRNH2p7PAauBj6TpukTURRtBeSiKDooTdN/bOI9dgPOB2LgReCoNE1fLvKXsqH9oij6zQaPDQJa2smXA0Z9wGv9Z5qmtxQznKTeZdGRalSapg9FUbQ7cATwCd6fxrwM/CZN0xs3eMqHgD+nafpE2/NfjqLoqrbnXrzh67cVoyuBA9M0fTaKosOA30RRdFPbIUM3Ee2cKIq+t8Fjw4ANy8um3AUcvcFjUygUrvWkadoQRdHBwH5pmp7Ulntz4Pdpmu7ayfeTVMYsOlJtOwXYFjgNWAxEwCTgB1EUjUzTdN2JTx9gzQbPbwL6beK1DwSyaZo+C5Cm6XVRFJ3a9j5vtPNa7/lWmqbrlZq25aw9O/k1fRJ4YIPH+gJ/38TxKyhMnN4zGFjZyfeSVOYsOlJty1BY0mlt+3O6zp/7bnDsAuCsKIo2S9P0zSiKBgCfB766idceDzy1wWNPAy+kaXpfFEWr23nO34HvtTPRAfhlR19MmqZ/BDbr6LgNrGT9ohNj0ZGqhkVHqm1nAF8CTgfmUCg4DwA3A79a98A0TV9vm8j8JYqi54BpwLlpmj62idd+k42Xp4YCb20qTJqm5wHndePr6LIoivoC9wEDgNFRFD3S9qkBwKi2P1+SpumPeyOPpNKIvNeVJIAoiv4FSNI0vbCD4zLAROAfaZquWefxP1LYbLy47c/TgZ8B+6ZpmkZRNIrChOdhCoXqQ2maDmg7dmfg0g3fqu3XDb9JHZWm6SNseHAUbbhc1R8YBzy7weM/SdP08naevzPwvTRNNzrrS1LlcqIj1aBNnXHV9rkjNnjomDRNH13nzz9J0/SYjt4jTdOnoyi6i8IG5LspbHo+Ok3Tm9reZ/E6xz4A7LBBjm8BqzsqXuu8xs5tZSpO0/S5KIpmAD9K03T/zjxfUnWy6Eg1qO2U8d2iKLoEuDBN07914ekf38Rr7tPOY6e1TXamUzj76sXu5O2CfSkUpn/r6MB1lqres+ES1nsuTNN0w2mTpAph0ZFq23AKZ1OVTJqmT1PYhNzbXgHO3dQn0zTdYVOfk1Q9LDqSfhVF0ap2Hn85TdMD2nl8q3amHu85M03T64qYrTu+FEXR2uWqKIrW/dzcNE2bej+SpFDcjCwpiCiKhqRpuvwDPj8ASNM0be80dEnqFIuOJEmqWt7UU5IkVS2LjiRJqloWHUmSVLUsOpIkqWpZdCRJUtWy6EiSpKpl0ZEkSVXLKyNLklRlHnzwwZGZTOZSYDbVNdRoBR5LkuQrc+bMeb0zT7DoSJJUZTKZzKWjR4/eZsSIEW/V1dVVzZWBW1tbo6VLl8589dVXLwUO6sxzqqnlSZKkgtkjRoxYXk0lB6Curi4dMWLEOxQmVZ17TgnzSJKkMOqqreS8p+3r6nR/sehIkqRetXDhwn4PP/xw/w0fv+KKK4Zdcsklw4v5Xu7RkSSpyiW57Jxivl6mofHBzhx3yimnjL7rrruGArS0tDBgwIDWe+6559l777134OrVq+t23HHH1eecc84W119//ebrPu+SSy4ZCfDpT3/6zVNOOWVpj7L25MmSJEmbcvbZZ78KvApw1113Dbziiis23/CYb33rW2/svffeKy688MIRS5Ys6ZemKRMnTlxzwgknLN1ll11W9zSDRUeSJJXcb3/722Gf+tSn3mnvc0ccccTkiy++ePHcuXNXAcyfP3/AEUccMfnpp59+oqfva9GRJEkl9dxzz/VZsGDB4PPOO+/l9j4/Z86clddee+3whQsXDkjTlCeeeKL/nDlzVhbjvS06kiSpZJYuXVp/9NFHT7jiiisW19W1fw7U1VdfvWTRokV9LrjgghEtLS3Mmzfv9UmTJjUX4/0tOpIkqSRuv/32waeddtqWp59++svTp09v2vDz2Wx2yJlnnrnle39esWJFXZqm0fz58+P3Hps3b94rhx566PLuZrDoSJKkkrj77rsH3XjjjYu22mqrpL3PNzY2Lj/ggAPy11xzzdCjjjrq7VJksOhIklTlOns6eLGdfvrpr3V0zOrVq6Nrr712M4uOJEmqSvfff3+8xx57bL3h4+eff/7fe3qKuUVHkiT1qmOOOeat934/dOjQ1mXLlv2tVO/lLSAkSVLVsuhIkqSqZdGRJElVy6IjSZKqlkVHkiT1mocffrj/o48+2m/Dx6+44ophl1xyyfBiv59nXUmSVOXy+fycYr5eHMcdXpdnw9PFW1tbmT9//jN33333oEwmk2633XZrzjnnnC2uv/769e5ofskll4wE+PSnP/3mKaecsrSnWS06kiSpJP76178+897v27tOzre+9a039t577xUXXnjhiCVLlvRL05SJEyeuOeGEE5b29Po577HoSJKkYI444ojJF1988eK5c+euApg/f/6AI444YvLTTz/9RDFe36IjSZKCmTNnzsprr712+MKFCwekacoTTzzRf86cOSuL9foWHalMRFF0NFCfpunFobNIUm+5+uqrlyxatKjPBRdcMKKlpYV58+a9PmnSpOZivb5FRyqRKIr2B24FBqRp2pm15n0p/J206EiqCsccc8zY937f2tq63uey2eyQM888c8v3/rxixYq6NE2j+fPnx+89Nm/evFcOPfTQ5T3JYNGRuiCKoiuAL37AIZ9I0/S2Dl7jCOCXH/D5w9p5+Etpml7RmYySVA6uu+66F9599921l7EZMGDAek2nsbFx+QEHHJC/5pprhpbqzuVg0ZG66lTgrHYenwzkgNc78RpZYFIX3/eNLh4vSWt15nTwYhs3blzS0TGrV6+Orr322s0sOlKZSNP0FeCVDR+Pomh7oBl4shOvsRJYGUXReOBEYB8KRWlI2yHLgReAO4EL0jR9qSjhJakM3X///XF7p56ff/75fy/GKeYWHak4GoD70zRd1ZmDoyiaCjwAPAicDzwCvA2kwDBgR+BLwKNRFO2UpumSkqSWpF72jW98Y9l7vx86dGjrsmXL/lbK97PoSD0URdFQ4GDglC487QCgP7B/mqYbnl3wEvB4FEXXAXngn3CDsiR1i/e6knru28Bq4KouPOcuCtObX0ZR9LEoikZFUdQviqK+URSNjKLoYxQ2LLcAfyp+ZElVrrW1tTUKHaIU2r6u1g4PbGPRkXogiqIdKBSdf0/TdEVnn5em6UJgZ2AlcBGFKc5qYE3b739CYZqzc5qmTxc7t6Sq99jSpUuHVlvZaW1tjZYuXToUeKyzz3HpSuqmKIpGA78G/he4pKvPT9P0ceDotteKgKsp/J38bJqmaRGjSqoxSZJ85dVXX7301VdfnU11DTVagceSJPlKZ59g0ZG6IYqisRQuBpgHjuxsMYmiqB7Y1L+wWts+6gu9ZyNpmqYt3YgrqcbMmTPndeCg0DnKgUVH6qIoij4OXEHhNPP90zR9qwtPfxqY0sExn93E40uAiV14L0mqeRYdqZOiKNqcwtlPh1BYZvpKZ08nX8duFP7ebQ2MobApubOc5khSF1l0pE5K03RZFEWLgUPSNM128zXeAIii6CvAoWmaXlPEiJKkDVh0pC5I0/SboTNIkjrPoiOF0y+KohmdOG5NmqaLSp5GkqqQRUcKZwaduDcW8Dgwu8RZJKkqRV6uQyqNKIo+CvwG2DxN0zWh80hSLbLoSJKkqlVNV0uUJElaj0VHkiRVLYuOJEmqWhYdSZJUtSw6kiSpall0JElS1fKCgZJKIsll+wLD2j6GrvNrfyDqwkcC5Df4WP7er5mGxqZe+6IkVRyvoyOpU5JcNkPhjuvjgXHr/DqC9YvMuoWmNzSxfgl6C3gZeHGdj5fafn0l09DoXeClGmLRkQRAksv2AbYGJlMoMRt+bAnUBwtYHC3Aa6xfgv4OPAU8ASzONDT6TVGqIhYdqcYkuWwETAC2bfuY3fbrdKBPwGjlYCWF0vM4heLzRNvvF1mApMpk0ZGqWJLLbgZsx/ulZltgFhCHzFWB3uX9qc9jwAPA/ZmGxuVBU0nqkEVHqhJJLltHYTqze9vHHsC0oKGqWyuF8rNgnY+F7gGSyotFR6pQSS7bH9gV+DCwV9vvhwQNpeXAfOCeto8FmYbGd8NGkmqbRUeqEG2na+8F7Euh3MwF+gUNpY40Aw8C/wvcCtyXaWhsDRtJqi0WHamMJbnslsABQAPwUdxbU+mW8X7puT3T0Ph64DxS1bPoSGWk7YyoXSgUmwZgJwoXzVP1SYGHKJSeWyksc7m/Ryoyi44UWJLLDgE+TqHYfAIYFTaRAnkLuAO4GfhtpqExHziPVBUsOlIASS47GGgEDgf2w+vXaH2rgRxwLXBLpqFxdeA8UsWy6Ei9pO0WCvtTKDcHAQPDJlKFyAO/oVB6/jfT0JgEziNVFIuOVGJJLrsHhXLzWWCLwHFU2ZYBN1IoPX/2DC6pYxYdqQSSXHYGhXLzeQr3jpKK7SXgeuDyTEPjY6HDSOXKoiMVSZLLDqRQbL4OzAkcR7XlHuCnwI2Zhsam0GGkcmLRkXooyWWnAMcBXwKGB46j2vY6cDnws0xD4+LAWaSyYNGRuqHtejefAE6gsMHYa92onLQCt1GY8vzevTyqZRYdqQuSXHY48GXgWGBK4DhSZywBLgYuyzQ0vhY6jNTbLDpSJyS57PbAiRT24AwIHEfqjmYKZ2udlWlofCJ0GKm3WHSkD5DksnsB/w58LHQWqUhS4LfAf2caGh8IHUYqNYuO1I4kl/0IhYKzd+gsUgndAZyRaWj8Y+ggUqlYdKR1JLns/hQKzh6hs0i96K8UCk8udBCp2Cw6qnltZ1B9EvgehTuHS7Xqb8CZwA2eqaVqYdFRzWorOJ+mUHC2DxxHKifPAP8F/CrT0OgPCVU0i45qUpLLHgz8NzArdBapjD0MfDvT0PiH0EGk7rLoqKYkuexOwLnAPoGjSJXkNmBepqFxYeggUldZdFQTklx2DHAG8AW8irHUHa3AlcC/ZxoaXwodRuosi46qWpLLDgJOAb4JDAwcR6oGq4AfUbjw4PLQYaSOWHRUlZJcto7CrRr+CxgdOI5UjZYCP6BwA9Hm0GGkTbHoqOokuezHgHOA7UJnkWrAs8A3Mg2Nt4UOIrXHoqOqkeSyE4ALgQNDZ5Fq0HXAv2QaGl8NHURal0VHFS/JZeuBb1BYphoUOI5Uy94BTgUu8vo7KhcWHVW0truKXwrsHDqLpLXmA1/LNDQ+GjqIZNFRRUpy2QHA9ymcTZUJHEfSxhLgf4D/zDQ0vhs6jGqXRUcVp+3O4j8DpoTOIqlDi4HjMg2Nt4YOotpk0VHFSHLZzYDzgC+GziKpy26gcHaWm5XVqyw6qghJLvs54HxgROgskrptGfDVTENjNnQQ1Q6LjspakssOo7BM9dnQWSQVzeXASZmGxhWhg6j6WXRUtpJcdk/gV8D40FkkFd1zwBGZhsYFoYOoull0VHbarovzfeA7QH3gOJJKJwFOB07PNDS2hA6j6mTRUVlJctmJFKY4ewSOIqn3zKcw3Xk+dBBVn7rQAaT3tG04fgRLjlRrdgMeSXLZL4cOourjREfBJblsDPwY+ELoLJKC+zVwTKah8c3QQVQdLDoKKsll5wJX48X/JL1vCXBopqHxgdBBVPlculIwSS57InAPlhxJ65sA3JPksseEDqLK50RHva7tPlUXAUeGziKp7F0BHJtpaFwdOogqk0VHvSrJZScAWWDH0FkkVYxHgEMyDY2LQgdR5XHpSr0myWU/CjyIJUdS1+wA3N92Q1+pSyw66hVJLnsScBuweegskirS5sDtSS77L6GDqLK4dKWSSnLZvsBPgKNDZ5FUNa4Evu6+HXWGRUclk+SyI4GbgA+FziKp6twPHJRpaHw1dBCVN4uOSiLJZbcHfoc35JRUOouA/TMNjc+EDqLy5R4dFV2Sy+4L/BlLjqTSmgT8NclldwsdROXLoqOiSnLZzwC3AkNCZ5FUEzYH7kxy2YNCB1F5suioaJJc9njgWqBf6CySasoA4KYkl/1a6CAqPxYdFUWSy/4XcCH+NyUpjHrgorbvRdJabkZWjyS5bD2F2zl8JXQWSWrzcwp3QE9CB1F4Fh11W5LL9qewVHVw6CyStIHbKNwBfWXoIArLoqNuSXLZYRROH98rdBZJ2oQHgAMyDY1LQwdROBYddVmSy24F3A7MDp1FkjrwGLCfZad2WXTUJUkuOxb4IzAlcBRJ6izLTg3zDBl1Wtsk504sOZIqy2zgrrbb0qjGWHTUKUkuO5pCyZkWOoskdcMsChcWtOzUGIuOOpTksqOAu4DpobNIUg/MojDZGRU6iHqPRUcfKMllR1CY5MwInUWSimAmlp2aYtHRJiW57BYUSs7M0FkkqYi2oVB2RocOotKz6KhdSS67OfAHPIVcUnWy7NQITy/XRpJcdjiFkrNj6CySVGJPAntlGhqXhQ6i0nCio/UkuewQ4A4sOZJqwzbALUkuOzB0EJWGRUdrJblsHyALzAmdRZJ60W7AtW03KVaVsegIgCSXjYDLgf1CZ5GkAD4JXBQ6hIrPoqP3nAEcETqEJAX0lSSXPS10CBWXm5FFkst+Hfhp6BySVCa+nmlo/FnoECoOi06NS3LZT1LYl+PatCQVtACHZhoafxM6iHrOolPDklx2LoVbO3i2gSStbzXw0UxD419CB1HPWHRqVJLLTgHuBUaEziJJZeotYM9MQ+MToYOo+yw6Najt1g73AlNDZ5GkMvcPYJdMQ+NroYOoezzrqsYkuewA4GYsOZLUGeOAG9quM6YKZNGpPT+jcHEsSVLn7AX8T+gQ6h6LTg1JctnjgS+EziFJFej4JJf9UugQ6jr36NSIJJfdA/gj4PhVkrpnDfDhTEPjfaGDqPMsOjUgyWVHAw8BW4bOIkkV7iVgjpuTK4dFp8oluWwGuJPCGrOq2Ngjvsxrb7+90eP/+OVlPP2Pl/jod/5jk8+Nooimm3/d7ufu+ttCzvl1lr+9sJiVa1Yza/x4vve5z7L/zjttdOy1f7qbs2+4iWdfepmxW2zOCQc1cMInG7r/RUnl6R5gv0xDY3PoIOpYJnQAldy5WHJqwjvvvsspnzmEj+24w3qPbzZ4MNtPnsT/nfGDdp/31fN/zA5TJm3ydS+97X+ZPnYMR//Tx0jTlKv/+GcO/sEZ5E77Hh9d571+8Ye7+Or5P+abhxzMmUd9gTv/9ign/+wyAMuOqs2ewI+A40MHUcec6FSxJJc9HLgqdA6VXlNzM4MaD+PG757Cwbvv2unn/enRx/jod/6D+84/hx2nTG73mFVr1jCgX7+1f25tbWWH4/+FmePHce2p3157zNSjv86RH9mXM7905Npjv3bBT/jd/PtYfOUl9Ovj9jBVnaMzDY2Xhw6hD+ZZV1UqyWW3Ay4OnUO94+2VKwEYOqhrd/P472tvoGGXnTdZcoD1Sg5AXV0dM8ePY1k+v/axPzzyKK+//Q7Hf/KA9Y79yv4f443ly/nL4092KZdUIX6S5LKd/5eFgrDoVKEklx0G3IT3sKoZ76x8F4AhAzv/f/lDzz3PXY8u5N8O+3SX3itpaWHh4iXsOn3rtY/d++TTTBw1krFbbLHesTtOmUy/Pn342wuLuvQeUoXoB1yX5LJDQwfRprlHpzpdCUwJHUK95513C0Vn6KBBtLS0UF/f8c3oz//tLew4ZTK7zZje4bFrmptZuXo1z738Kj+88SYG9u/Hvx5y8NrPL3rtVSaMHLnR8zL19Wy12Wa8uGxZF74aqaJMAH4KfD50ELXPolNlklz2a8BBoXOody1vm+jM/NoJtLa2MnLYUBrm7szpRx7OyGHDNjp+6TvvcMPdf+H8r3+lU68/5UtfW3tG116zZ3L9qfPYLI7Xfv7tFe8yZOCAdp87eEB/Vqxa3dUvSaokn0ty2d9nGhrdE1mGLDpVJMllp1E4y0o1Zsa4sfzmP77DkIEDyK9axQPPPMeFN/+ePy98nPvOP2ejJa2r7vwT/fpk+NzenTsh73f/+V2Wv/suS15fyjV//DM7nXgyV337X2mYuzNQWM6qr+vX7nPr6uqoq4t69gVK5e/HSS77l0xDo+u0ZcaiUyXarpdzFTAodBb1vq0234ytNt9s7Z8P2GVnDpi7M3t+89+47LY7OHmdZSaAq+78IwfttiuDB7Q/hdnQTlPfXwn94kf34ws//B+OueDHvPDzi+nXpw+D+vdj5eo17T535arVXdo7JFWoIcBVSS774UxDY0voMHqfm5Grx/eAuaFDqHzsPG0qM8aO4ZFFi9d7/NmXXubRRYs5sG0a0x1f/Oi+vP72Ozz5jxcBGDtiC158442NjmttbeWlN5cxafSobr+XVEH2oPC9WGXEolMF2k5v/G7oHCo/q5qa6L/B9Wt+N/8++mQyfHynHTbxrI7VRXVtvxaWpHaaMoWnX3qZt1asWO+4RxcvYdWapk5teJaqxL8nuezuoUPofRadCpfksoMoLFm5DFnDWltbN3rs9gcf4oVXX2PvbWet9/gfHnmUnadNYeig9lc5m5rfv6r9OytXsnL1xhuJr/i/O9lys+HMGj8OgIa5c+ibyXDx729f77if/f42Zk0Yzw6TN33lZanK1AO/SnLZuMMj1Sv84Vj5zgOmhg6hsL73i1/xZn4F+2w3m0H9+/HXJ57iwpt/z4dnz+KwD++59rg0Tbn3qac4Yr992n2dv7++lO2OO4nvf/4wTj7kYBa99jqHnn4WXzvgn9hu0kTezK/g+j/fw60PPMT135m39jT2kcOG8a+NB3Ha1dfR3NLCLltP5Y6H/sYVd9zJ73+w6XtsSVVqEvBj4MiODlTpWXQqWJLLfhI4JnQOhbf7NtM57VfXcf2f72FNczNTthzNv33mEL51aON619RZ9NprrFi1mm0nTmj3dTL19Qzu359BA/oDMHn0KA7abS6X3f5/vPjGMgb268eHZs7gTz88Y70LBgJ8//B/ZkC/vvzs97dz9g03se3ECdz8n99l3+23Ld0XLpWvLyS57K2ZhsZrQgepdd7rqkIluexIYCGw8VXaJEnlYBmwTaahcWnoILXMPTqV6yIsOZJUzjansL1AATnRqUBJLnsw8JvQOSRJnfKxTEPj/4UOUassOhWm7SyrJ4FxobNIkjrleWDbTEPjqtBBapFLV5XnNCw5klRJpgCefhiIE50KkuSy2wMP4NlyklRpEmCnTEPjwtBBao0TnQqR5LJ1FDYgW3IkqfJkgEvavperF/k/eOU4BtgtdAhJUrftChwXOkStcemqAiS57CjgKWBY6CySpB7JU7i2zkuhg9QKJzqV4TwsOZJUDWLg/4UOUUuc6JS5JJf9KHBH6BySpKI6INPQeGvoELXAolPGkly2H4XbPEwLnUWSVFSPA9tnGhpbQgepdi5dlbcTsORIUjWaBRwdOkQtcKJTppJcdhiFq2luFjqLJKkkXgWmZRoaV4QOUs2c6JSvU7HkSFI1Gw3MCx2i2jnRKUNJLjsOeAboHzqLJKmk3qUw1Xk5dJBq5USnPP0AS44k1YKBwOmhQ1QzJzplJslltwUewRIqSbWiFdgx09D4aOgg1cgfpuXnLPz/RZJqSR1wTugQ1cqJThlJctl9gLtC55AkBfGJTEPjbaFDVBuLTplIctkIWADsEjqLJCmIxyhcRLA1dJBq4hJJ+fgMlhxJqmWzgX8OHaLaONEpA0kumwGeBKaGziJJCuopYJZTneJxolMeDseSI0mCGcBnQ4eoJk50Akty2TrgCWB66CySpLLwBDA709DoD+gicKIT3mew5EiS3jcTODR0iGrhRCegtjOt/gZsGzqLJKmsLKRwBpY/pHvIiU5YB2HJkSRtbFugIXSIamDRCevU0AEkSWXLnxFFYNEJJMll9wZ2DZ1DklS29khy2b1Ch6h0Fp1w5oUOIEkqe051esjNyAEkuexs4FEgCp1FklT2dsw0ND4SOkSlcqITxrex5EiSOudfQgeoZE50elmSy44BFgF9QmeRJFWE1cDYTEPjstBBKpETnd53DJYcSVLn9Qe+HDpEpXKi04vabt65BNgqdBZJUkV5AZjqBQS7zolO7zoQS44kqesmA/uHDlGJLDq96+uhA0iSKtbxoQNUIpeuekmSy04CnsezrSRJ3dMKTMk0NC4OHaSSONHpPcdgyZEkdV8drgx0mROdXpDksn2AF4GRobNIkiraGxRONV8TOkilcKLTOw7BkiNJ6rktgM+GDlFJLDq942uhA0iSqsZxoQNUEpeuSizJZacDT4XOIUmqKttlGhoXhg5RCZzolJ7THElSsR0eOkClcKJTQkkuWw+8AowInUWSVFWWAJO8UnLHnOiU1n5YciRJxTcB2CN0iEpg0Smtw0IHkCRVrc+HDlAJXLoqkbZr57wGDA+dRZJUlZYCW2UaGpPQQcqZE53S+TiWHElS6YwAPhY6RLmz6JSOy1aSpFJz+aoDLl2VQJLL9gNeB4aEziJJqmorgJGZhsZVoYOUKyc6pXEAlhxJUukNBj4ZOkQ5s+iUhstWkqTe4vLVB3DpqsiSXHYghWWrQaGzSJJqQhMwKtPQ+HboIOXIiU7xHYglR5LUe/oCnwgdolxZdIrvs6EDSJJqzgGhA5Qrl66KqO0igW/gRmRJUu9aCozONDS2hsxZhoQAACAASURBVA5SbpzoFNceWHIkSb1vBLBL6BDlyKJTXP8UOoAkqWa5fNUOi05x7R86gCSpZll02uEenSJJctlRwCtAFDqLJKkmpRT26bweOkg5caJTPB/HkiNJCifClYWNWHSKx/+4JEmhuXy1AZeuiiDJZSPgNQq73iVJCuUtYESmobEldJBy4USnOOZgyZEkhTcc2D10iHJi0SkOl60kSeXCn0nrsOgUh9fPkSSVi71CBygn7tHpoSSXHUxhTTQTOoskScAqYGimobE5dJBy4ESn53bBkiNJKh8DgB1DhygXFp2e2y10AEmSNvCh0AHKhUWn59zdLkkqNxadNhadnts1dABJkjawR+gA5cKi0wNJLjsZGBk6hyRJG9gyyWUnhQ5RDiw6PeOylSSpXLl8hUWnp9yILEkqVy5fYdHpKYuOJKlcOdHBCwZ2W5LLDgDeAfqEziJJUjtageGZhsbloYOE5ESn++ZgyZEkla86YG7oEKFZdLrPZStJUrnbNnSA0Cw63bdz6ACSJHVgdugAoVl0um9m6ACSJHWg5ouOm5G7Icll64GVQL/QWSRJ+gArgCGZhsaa/WHvRKd7JmPJkSSVv8HAhNAhQrLodI/LVpKkSjErdICQLDrds03oAJIkdVJN79Ox6HSPRUeSVCksOuoyl64kSZWippeuPOuqi5JcNgKWU9jgJUlSuVsNDMo0NLaGDhKCE52uG4slR5JUOfoDU0KHCMWi03UuW0mSKk3N/uyy6HSdG5ElSZVmfOgAoVh0um7r0AEkSeqicaEDhGLR6bqxoQNIktRFFh112pjQASRJ6iKLjjptq9ABJEnqopotOl5HpwuSXDYDrMGCKEmqLAnQrxavpeMP7K7ZEv83kyRVngyFn2E1xx/aXeP+HElSparJ5SuLTte4P0eSVKksOuqQEx1JUqWy6KhDFh1JUqWy6KhDFh1JUqWqyQveWnS6xj06kqRKtVnoACFYdLqmJk/NkyRVhSGhA4Rg0emaoaEDSJLUTTX5M8yi0zWDQweQJKmbnOioQ4NCB5AkqZuc6GjTklx2AFAfOockSd3UP8ll+4QO0dssOp3nspUkqdLV3FTHotN5Fh1JUqWruX06nSo6URRloig6Ioqik6Mo6hNF0ahSBytDcegAkiT1kBOdTfglhR/0nwES4CclS1S+nOhIkiqdE51NGJGm6U+B1WmapsCwEmYqVxYdSVKlc6KzCSuiKNoeIIqi8SXMU84sOpKkSudEZxO+BnyTwn0yzgG+XrJE5cuiI0mqdP1CB+htmc4clKbpa8CRJc5S7iw6kqRKV3NnW3eq6ERRdAgwD0jbPkjTdI8S5ipHnfrfSpKkMlZzF77t7A/vHwD7pmm6tJRhJElSSdXcRKezX/ALlhxJkiqeE51N+EcURVcBd/P+0tXFJUtVnqLQASRJ6qGam+h0tujcV9IUkmpayxYjH26aNqOOPn23D51FqnJRrV3mv7NnXV0ZRdFmwCTg2TRNl5c2lqRakIwY9VDz1BkZ+vTZMXQWqUa0hg7Q2zp71tXhwHHA/cB2URT9ME3TW0uarPy0hA4gVYtk5OgHmqdO70+mz06hs0g1xqKzCScAe6dp2hRFUV/gNqDWik5z6ABSpUtGbXlf85Tpg8lkdg6dRapRFp1NWJWmaRNAW9mpuc1MFG5mKqmLUkhbRo+5v3nKtJj6zNzQeaQaV3OrE50tOi9FUXQEcAvwCeD10kUqW050pC5IIW3ZcuyC5snThlNfb8GRysO7oQP0ts4WnWOBfwP+GXgM+GrJEpUvi47UCSm0tmw1bkHzpKlbUF+/W+g8ktZj0WlPmqYrgO+VOEu5c+lK+gAptCZjxs9PJk0ZRV397qHzSGrXytABetsHFp0oiu6i7QKB63jvgoEfKVWoMlVz/3FInZFCSzJuwvxkwpStqKurtXvgSZWm5n6WdTTR2X+DP48A/gd4sTRxytpboQNI5SQlSpLxExck4yeNoa7uQ6HzSOoUi8660jRd897voyj6HIXTzOelafqXUgcrQ2+HDiCVg5QoSSZMmp+MmzjOgiNVHIvOhqIoGg38FHge+EiapqtLnqo8OdFRTUujqDmZMHl+MnbCJOrq9gydR1K3WHTWFUXRl4BjgJPTNJ3fO5HKlkVHNSmNoqZk4pT5ydjxU4jq9gqdR1KP1NxZV1GabrjXeJ1PRlEr8DDQxPubkiMgTdO05jYdJrnsKqB/6BxSb0ijaE3zpGnzW8aM25oo2jJ0HklF0T+O4zUdH1Y9OtqjU4tXQP4gbwF+w1dVS+vqVjVPmnZfy1ZjpxNFe4fOI6loVtZayYHOXzBQBRYdVa20ru7d5slb39+y5ZhtLDhSVVoaOkAIFp2u8cwrVZ20rn5l89StH2gZtdVMC45U1Wrx9k0WnS5yQ7KqRlpfn2+eOv2hlpFbzrbgSDXBoqMOWXRU8dL6+uXN02Y83DJi9HYWHKmmuHSlDll0VLHSTOad5mnbPNyyxcgdLThSTXKiow7VZBtWZUszfd5q2nqbR1s3H7EDUbRP6DySgqnJn2EWna75e+gAUmelmT5vNk2fubB1sy12coIjCSc66oQloQNIHUn79H2jafrMx1uHbz7HgiNpHRYddWhx6ADSpqR9+y5tmj7ridZhm+1swZHUjhdDBwjBotM1LwItQH3oINJ70r79XmuaMeup1qHD51pwJH2AxaEDhPCB97rSxpJc9u/AuNA5pNZ+/V5pnj77mdahw3YlirwHm6QPsjSO45GhQ4TgRKfrlmDRUUCt/fq/3Dxj9nOtQ4bu6gRHUictCh0gFItO1y0B9gwdQrWntf+AF5tmzF6UxkN2JYq2Cp1HUkVZHDpAKBadrvPMK/Wq1gED/tE0Y9sl6eB4V6JobOg8kiqSEx11mkVHvaJ1wMAlTdts+4900ODdiCKXSyX1xOLQAUKx6HTd4tABVN1aBw5a1LTNti+nAwftRhRNCJ1HUlVwoqNOc6KjkmgdNPj5phmzX00HDtqdKJoUOo+kqrI4dIBQLDpdtwRoBepCB1F1aB0cP9s0Y/Yb6YCBuxJFU0LnkVR1moEXQocIxevodEOSyz4NbB06hypbazzkmaYZs99M+w/YlSiKQueRVLUej+N4dugQoTjR6Z5Hseiom1qGDH2qecbsd9J+/edacCT1gsdDBwjJotM9jwKHhg6hytIydNgTzdNnr0j7958bOoukmvJY6AAhWXS659HQAVQ5WoYOf7xpxqx36dd/l9BZJNUkJzrqMouOOtQybLOFTdNnraFfv51DZ5FU05zoqMsWA8uBIYFzqAy1bLb535q2ntVK3747hs4iqeatBp4PHSIkz7rqpiSX/QuwR+gcKh8tm2/xSNPWM6FP3x1CZ5GkNo/EcVzT/+hyotN9j2LREdCyxciHmqZtU0+fPhYcSeWmppetwKLTE+7TqXHJiFEPNk+d0Yc+fXYKnUWSNuGh0AFCs+h0n0WnRiUjRz/QPHV6fzJ95oTOIkkduC90gNAsOt23MHQA9a5k1Jb3N0+ZPohMxrOoJFWCBCc6bkbuiSSXfQ7w3kRVLIW0ZfSY+5qnTBtCfWab0HkkqQsejuO45pfWnej0zF+w6FSlFNKWLccuaJ48bTj19buGziNJ3bAgdIByYNHpmbuBI0OHUPGk0NoyZtyC5olTt6C+frfQeSSpByw6WHR66u7QAVQcKbQmY8fPTyZOGUVd/e6h80hSEdT8RmRwj06PJbnsa8DI0DnUPSm0JOMmzk8mTN6KurpJofNIUpEsB4bHcdwaOkhoTnR67h7gkNAh1DUpUZKMnzg/GT9pHHV1HwqdR5KK7H5LToFFp+fuxqJTMdIoak7GT5qfjJs4gbq6PUPnkaQS+XPoAOXCotNz7tOpAGkUNSUTJi9Ixk6YRF3dXqHzSFKJ3Rk6QLmw6PTcI0AeiEMH0cbSKFqTTJy6IBk7bgqRBUdSTViJZ1yt5WbkIkhy2duBj4fOofeldXWrmydOva9lzLhpRNGWofNIUi+6PY7j/UOHKBdOdIrjbiw6ZSGtq1vVPGna/S1bjZ1OFH04dB5JCsBlq3VYdIrDfTqBpXV17zZP2fr+ltFjZlpwJNW4u0IHKCcWneJYALwLDAwdpNakdfUrm6dufX/LqK1mE0V7h84jSYG9jTfyXI97dIokyWV/B3wydI5akdbX55unTn+wZeSW2xJFm4fOI0ll4ndxHB8cOkQ5caJTPLdg0Sm5tD7zTvO0GY+0jBi1HVG0T+g8klRm/hA6QLmx6BTPLaEDVLM0k3mnedo2j7RsMXIHl6gkaZP8WbQBl66KKMllHwJ2DJ2jmqSZPm81bb3No62bj9iBKBoaOo8klbEn4jieFTpEuXGiU1w3Y9EpijTT582m6TMfbd1sizlOcCSpU34XOkA5sugU1y3Af4QOUcnSPn3faJo+87HW4Zvv7B4cSeqSm0MHKEcWneJ6AHgVGB06SKVJ+/Zd2jR91hOtwzbbxYIjSV22FJgfOkQ5qgsdoJpkGhpTIBc6RyVJ+/Z7bc12O/159a57DW4dvvneRJHXIpKkrsvFcdwaOkQ5cqJTfLcAR4cOUe5a+/V7pXnG7Gdbhwyb65WMJanHXLbaBItO8d0BrAH6hQ5Sjlr79X+5eZvZz7XGQ3e14EhSUawBbg8dolx5enkJJLnsrYB3jl1Ha/8BLzbNmL0ojYfsShT1DZ1HkqpILo7jA0OHKFdOdErjRiw6ALQOGPj3phmzl6SD492IorGh80hSFbomdIBy5kSnBJJcdiiFs6/6h84SSuuAgUuattn2xXTQ4F2JIgu1JJXGu8CoOI5XhA5Sriw6JZLkstcDnwmdo7e1Dhy0qGmbbV9OBw7ajSiqD51HkqrcdXEc/3PoEOXMf2mXzlXUUNFpHTT4+aZttn0tHTBwN6JoUug8klQjXLbqgEWndG4F3gC2CB2klFoHx882zZj9Rjpg4K5E0ZTQeSSphrxN4WeNPoAXDCyRTENjM3B96Byl0hoPeWb1LnvMX7Pj3KnpwEG7E0X+tyRJveumOI6bQocod050Susq4LjQIYqpZcjQp5pnzH4n7dd/LlEUhc4jSTXs6tABKoGbkUssyWWfBaaGztFTLUOHPdE8ffbKtH//XUJnkSTxKjDG2z50zIlO6f0K+H7oEN3VMmz4403TZ62iX/+dQ2eRJK31C0tO51h0Su8qKrDotAzfbGHT9FlN9O03J3QWSdJ6UuDS0CEqhUtXvSDJZe8FdgudozNaNtv8b01bz2qhb9+dQmeRJLXrrjiO9wsdolI40ekdV1LmRadl8xGPNG29DfTpu0PoLJKkD3RJ6ACVxIlOL0hy2cHAS8CQ0Fk21LLFyIebpm1TR58+24fOIknq0DIKm5DXhA5SKbz2SS/INDSuAH4eOse6khGjHli1x94Lm2Zut6MlR5Iqxi8sOV3j0lXv+THwDSDotWeSkaPvb546YyCZjGdRSVLlcdmqi1y66kVJLnsrsH+Q9x611X3NU7YeTCYzM8T7S5J67C9xHO8ZOkSlcaLTu/4fvVh0UkhbthxzX/PkaUOpz8ztrfeVJJXET0MHqEQWnd51K/AcJb5Scgppy1ZjFzRPmjac+vpdS/lekqRe8RJVfP/EUnIzci/KNDSmFPbqlEQKrcmYcfeu/tC+zzVPnbEb9fXTS/VekqRedWEcx82hQ1Qi9+j0siSXHUqhmQ8q1mum0JqMnXBvMnHyaOrqpxTrdSVJZWElMC6O47dCB6lEFp0Aklz2J8CxPX2dFFqScRPnJxMmb0Vd3aQiRJMklZ8fx3F8QugQlco9OmFcSA+KTkqUJOMnzk/GTxpHXd2HiphLklReWoEfhQ5RyZzoBJLksv8HfKQrz0mjqDkZP2lBMm7ieOrqxpcomiSpfPw2juNPhQ5RyZzohHM2nSw6aRQ1JROmzE/Gjp9MXZ3XUJCk2nFe6ACVzolOQEkuuwDY5PVt0ihak0ycuiAZO24qUd1WvRhNkhTe/XEcew20HnKiE9Z/A7/d8MG0rm5186SpC1q2Grc1UfThALkkSeH9V+gA1cCiE9bNwKPAdgBpXd2q5snT7mvZcuwMomjvsNEkSQE9FMfxzaFDVAOXrgJLctnD0rq6y5unbH1/y+gxM4miEaEzSZKC+1QcxxtN/NV1TnTCu2H1HvucRF2dExxJEsAjwO9Ch6gWTnTKQD6f/zzwq9A5JEll4ZA4jrOhQ1QL73VVHq4FngwdQpIU3KPAb0KHqCYWnTIQx3Er7q6XJMEP4jh2qaWILDrl4zrgsdAhJEnBLARuCh2i2lh0ykTbVOffQueQJAVzqtOc4nMzcpnJ5/N3AvuGziFJ6lV3xXG8X+gQ1ciJTvn5NmD7lKTakQLfCh2iWll0ykwcxw9SOAtLklQbro7j+KHQIaqVS1dlKJ/PTwSeAvoFjiJJKq01wPQ4jpeEDlKtnOiUoTiOFwM/Dp1DklRy/8+SU1pOdMpUPp8fDjwPDA+dRZJUEm8CU+I4fjt0kGrmRKdMxXH8Fl5EUJKq2emWnNJzolPG8vl8hsLN3WaFziJJKqrHgR3iOE5CB6l2TnTKWNtfgOND55AkFd3xlpzeYdEpc3Ec/wnvbC5J1eSqtu/t6gUuXVWAfD4/msLp5kNDZ5Ek9cg7FE4nfy10kFrhRKcCxHH8KvD90DkkST3275ac3uVEp0Lk8/l64CFgu9BZJEnd8jCwSxzHLaGD1BInOhWi7S/GcXgfLEmqRClwnCWn91l0Kkgcx38BLgudQ5LUZZfFcTw/dIha5NJVhcnn80MoXH9hbOgskqROeRGYHcfxO6GD1CInOhUmjuPlwDGhc0iSOu0YS044Fp0KFMfxrcAVoXNI5eDJJ59k2LBhfP3rX1/72Jo1azjjjDPYcccd2WKLLdh666059dRTWbVq1SZf54wzzmDIkCGb/DjwwAPXO/6GG25g9913Z8SIEWy//fZcdNFFJfsaVdGuaPuerUAyoQOo204GPg5sFTqIFNJZZ51Fa2vreo+deuqp3HHHHRx77LFMmTKFBx98kPPPP59FixZx7bXXtvs6hx9+OHvttddGj7/99tsceeSR6xWdX/3qVxx//PGcdNJJnHbaafzpT39i3rx5AOsVLtW8lyh8r1ZA7tGpYPl8/kDg5tA5pFAWLFjAIYccwtChQ/nwhz+8dqpy5ZVXcsghhxDH8dpjL7vsMk4++WTuvfdeZs3q/O3jzjjjDH7+85+zcOFC+vfvz6pVq5g9ezaHH344P/jBD9Yed+KJJ3LLLbfw1FNP0a9fv+J9kapkB8ZxnAsdota5dFXB4ji+Bfhl6BxSCEmScPLJJ/Otb32LESNGrPe5L37xi+uVHID9998fKCx1ddby5cu56KKL+MY3vkH//v0B+OMf/8jSpUv52te+tt6xRx11FMuWLePee+/tzpej6vMLS055sOhUvpOAV0KHkHrbBRdcwJo1azj++M7d97a5uRlgowL0Qa688kqiKOLLX/7y2scWLFjAhAkTGDNmzHrHbr/99vTr14+FCxd2+vVVtV6m8L1ZZcCiU+HiOH4LOAovJKga8sgjj3DWWWdx/vnn07dv30495/bbbyeTybDDDjt06viWlhYuvvhiDj/8cAYNGrT28cWLFzN+/PiNjs9kMmy55Za89NJLnfsiVK1S4Og4jt8OHUQFFp0qEMfx/wLnhs4h9YaVK1dy9NFHc+yxx7Lnnnt26jnPP/88Z5xxBocffjijRo3q1HNuu+02lixZwpe+9KX1Hn/77bc3ORUaPHgwK1eu7NTrq2r9TxzHt4UOofdZdKrHd4AHQoeQSu24445j0KBBfPe73+3U8Q899BCf+MQnmDx5MmeffXan3+cXv/gFe+21F9OmTVvv8ZaWFurr69t9Tl1dHXV1flutYQ8Cp4YOofX5N7JKxHHcDHwOWBE6i1Qq5557LrfffjvnnXce+XyeZcuWsWzZMpIkYc2aNSxbtmztXhwonAa+//77s9NOO3HLLbcwcODATr3PG2+8wR133MFhhx220ecGDhy4yanNihUrurQHSFVlBfDPcRw3hQ6i9Vl0qkgcx88BJ4TOIZXKz3/+c9599132228/Jk2atPZj4cKF/PrXv2bSpEnMn1+4ndBZZ53F8ccfz7x587jmmmvW22fTkZtvvpmWlpa1Z2qta8yYMe3uw2ltbeWVV15h4sSJ3f76VNGOb/serDLjBQOrTBzHV+bz+Y8Dnw+dRSq2Sy+9tN2rG3/zm99k/PjxnHTSScyePZubbrqJs88+myuuuIJPfepTXX6fXC7HTjvtxMiRIzf63I477sjll1/OW2+9xfDhw9c+/thjj7Fq1Srmzp3b5fdTxbsqjuNfhA6h9ll0qtOxwO7ApNBBpGLabbfd2n08jmNGjx7NvvvuC8CZZ57JUUcd1WHJaWpq2uisrebmZv76179u8grH+++/P3379uXyyy/nm9/85trHL7vsMmbOnMl2223XlS9Jle954LjQIbRpFp0qFMfx8nw+fxhwN+AlWlVT3nnnHZ5++mkOPPBA7r777o0+v/nmmzNz5kz+8Y9/MHfuXL7zne9w4oknrv38woULWbFiBdtuu227rz9ixAhOPPFEzjjjDJqbm5kzZw533nknv/zlL8lmsyX7ulSWmoDPxXGcDx1Em2bRqVJxHN+fz+ePBy4NnUXqTe+8U7hJ9Lnnnsu552581YWGhgauueYaMpkMgwYN2mjvzuOPPw7A7NmzN/ke3/3udxkwYACXXXYZ5513HrNmzeLGG29k7733LuJXogpwUhzH94cOoQ/mva6qXD6f/xlwTOgcklRlrojj+EsdH6bQPOuq+p0ILAgdQpKqyMMU9kKqAjjRqQH5fH4M8BCw8SkkkqSuWAbsEsfxotBB1DlOdGpAHMcvAZ8FktBZJKmCtQCHWXIqi0WnRsRx/Cfg26FzSFIFmxfH8R9Ch1DXuHRVY/L5/JXAkaFzSFKFuSqO4y+EDqGuc6JTe74K/Cl0CEmqIHcDXwkdQt3jRKcG5fP54cC9wPTQWSSpzD0D7B7H8Zuhg6h7nOjUoDiO3wIagDdCZ5GkMvYGcIAlp7JZdGpUHMfPAwcDq0NnkaQytBo4uO17pSqYRaeGxXH8V+AowPVLSXpfChzZ9j1SFc6iU+PiOL4O+F7oHJJURk6N4/iG0CFUHG5GFgD5fP6nwNdD55CkwH4Wx7HfC6uIEx2953jgmtAhJCmg64HjQodQcTnR0Vr5fD4D/IbCGVmSVEt+D3wqjuPm0EFUXBYdrSefzw8AbgX2Dp1FknrJn4H94zheFTqIis+io43k8/kYuAuYEzqLJJXYA8B+cRznQwdRaVh01K58Pr8FhX/lbBM6iySVyOPA3nEcLwsdRKVj0dEm5fP5McA9wMTAUSSp2F4A9ozj+JXQQVRannWlTYrj+CVgH2BR4CiSVExLgI9acmqDRUcfKI7jJRQ2JnsZdEnV4AXgw3Ec+w+4GmHRUYfiOP4HhbLzTOgsktQDz1AoOX8PHUS9x6KjTllnGeupwFEkqTueBPZp+16mGmLRUae1rWfvQ+FMBUmqFI9RKDnuyalBFh11SRzHrwH7AgtDZ5GkTngE2DeO49dDB1EYFh11WRzHSymUnftCZ5GkD3A/hYsBvhE6iMKx6Khb2i6wtR9wW+gsktSO2ymUnLdCB1FYFh11WxzHK4FPAr8InUWS1nEV8Mk4jleEDqLwLDrqkTiOE+Ao4IeBo0gSFL4XHeldyPUebwGhosnn8ycD5wJR6CySak4K/Gscxz8KHUTlxaKjosrn858HrgD6BI4iqXY0UZjiXBc6iMqPRUdFl8/nPwrcAAwLnUVS1VsONMZxfGfoICpPFh2VRD6fnw7cDEwLnUVS1XoOOCiO4ydDB1H5cjOySiKO46eBXYE/hM4iqSrdCexqyVFHLDoqmbbrV+wP/CR0FklV5cfAP8Vx/GboICp/Ll2pV+Tz+WOBC4BM6CySKlYzcGIcxz8LHUSVw6KjXpPP5/ejsEl5s9BZJFWcZcChcRz/MXQQVRaLjnpVPp+fDNwI7Bg6i6SK8SjwqTiOF4UOosrjHh31qjiOXwD2AC4JnUVSRbgM2M2So+5yoqNg8vn8F4CLgIGhs0gqO+8Cx8Zx7L301CMWHQWVz+dnU9i3MyN0Fkll40ngM3EcPx46iCqfS1cKKo7jx4BdgGtDZ5FUFq4CdrHkqFic6Khs5PP54yjcFLR/6CySet1q4BtxHLt/T0Vl0VFZyefzsyj8i26H0Fkk9ZpHgC+0TXilonLpSmWlbVy9K3A20Bo4jqTSaqXwd31XS45KxYmOylY+n98L+AUwMXAUScW3CDgyjuN7QgdRdXOio7IVx/HdwPbAlaGzSCqqy4HtLTnqDU50VBHy+fwhwM+ALUJnkdRtrwNfjeP4d6GDqHY40VFFiOP4JmAmcHXoLJK65TpgW0uOepsTHVWcfD6/P4UrKk8InUVSh5YAx8Vx/PvQQVSbnOio4sRxfBswC/gfoCVwHEnta6Hwd3SWJUchOdFRRcvn87sAlwLbhc4iaa2HKezFeTB0EMmJjipaHMf3A3OAU4FVgeNIte5dYB4w15KjcuFER1Ujn8+PA34IHBY6i1SDbgC+HcfxktBBpHVZdFR12i40eAHeRkLqDQ8D/xLH8Z9DB5Ha49KVqk7bhQbnAF8D3ggcR6pWrwNfBXa25KicOdFRVcvn88OA7wMnAJnAcaRq0ERhYvpfcRwvDx1G6ohFRzUhn89vA5wBfCp0FqmC/ZbCPpxnQweROsuio5qSz+fnUig8HwmdRaogfwC+G8fxgtBBpK6y6Kgm5fP5jwD/DewaOotUxuZTKDh3hg4idZdFRzUtn88fDJwOzA6dRSojjwLfi+P45tBBpJ7yrCvVtDiOfwtsD3wBeCZwHCm0Z4HPAztYclQtnOhIbfL5fB3wGeC7wLaB40i96SHgbODGhgyWiwAABk1JREFUOI5bQ4eRismiI20gn89HwCeB7+AeHlW3PwJnxnH8v6GDSKVi0ZE+QD6f/zBwCnBA6CxSkaQUThM/y7OoVAssOlIn5PP5bYF/Bf4Z6B84jtQda4BrgP8vjuMnQ4eReotFR+qCfD6/BfAV4FhgfOA4Umf8HbgIuDSO46Whw0i9zaIjdUM+n6+nsI/nBLz4oMpPSuEifxcCt8Rx3BI4jxSMRUfqobbbSxwPHAnEgeOoti0HrgR+HMfx06HDSOXAoiMVST6fjymcnn4UsCcQBQ2kWpEC91AoONfFcbwicB6prFh0pBLI5/OTgS9SmPJMDJtGVWoR8AvgF3EcvxA6jFSuLDpSCbVdk2dvCqXnUOD/b+/uXqwo4wCOf3+pK6VjFpGgEr35Qm9kSgVhWCQuRRAUdlEXhRHddBf0d9RFRLdCEb0YBIYQSQVR9ibmVqYUQhsEUua0ppn7dPGM7WZre3zZM2cevx94OMs5Z87+rg5fZubMzG93InVcDbxO3nvzQVVVfoFL0zB0pD6p63oe8AA5eIbxZ+rqzRFgG/AasKWqqsMtzyN1iqEjtaCu6/nkixA+CNwHzGt3Ig2Y34GtwBvAVs+7kc6coSO1rK7rC4EN5D099wML2p1ILTkIvE2Om21VVR1peR6pCIaONEDquh4C7iQf2hoGrm93Is2wEfJhqW3A9qqqjrU8j1QcQ0caYHVdLyXv7RkG7gEWtjuRztKvwLs0cVNV1Y8tzyMVz9CROqK5GvNt5PBZB9yKJzQPuj+BT5mImx1epVjqL0NH6qjmMNdqYC35AoV3AJe2OpQOAR8DHzbrE8+1kdpl6EiFaK7Zcx0T0bMaWAHManOugo0De4EdwEfN2l1V1XirU0n6F0NHKljzi66bgFWT1o14yOt0/QHsBr4EdjZrV1VVY61OJWlaho50nqnrejawEriZvMdnBbAcWAZc1OJog+AwsI+8p2YvOW52At96bo3UTYaOJOCfQ19LyNFzYi0DljbPX0YZNyr9BRgl3yvqRNB81zyOelsFqSyGjqSe1HU9F1hMjp4lTATQYvJJ0AuBS5rHhcDsPo32F/Bbsw4262fgJ3LQTH78yZODpfOLoSNpRtR1XTERPxeTzwuaAwxNWnNO+vs4cGyaVTMpajxPRtL/MXQkSVKxLmh7AEmSpJli6EiSpGIZOpIkqViGjiRJKpahI0mFiIhNEfFk23NIg8TQkaQBFRHrIiJFxPweN7kLuHsmZ5K6xtCRpD6KiLeaeDnVeqyHz3h0qm2BR4CHz/RzpRL168qlkqQJbwLPTvH8Fz1uvwW46jT/54HTfL9UBENHkvqvTintO/nJiBjvZeOU0hgwFhFXAE8D64CrgQXNWw4B3wPvAc+nlEbPxdBSFxk6ktRBEXEt8BnwOfAc+S7rB4FEvvXGKuBxYFdE3JJS2t/WrFKbDB1J6qZ7yfcPG04pHTvptVFgJCJeJd8bbAPwUp/nkwaCJyNLUjdtJ++92RwR6yNiUUTMjYihiLg8ItYDm8k3Sn2/1UmlFhk6ktRBKaWvgDXAGPAieS/OEeBo8/cL5L05a1JKe9qaU2qbh64kqaNSSiPAJoCICOBl8vf6xpRSanM2aVAYOpLUIRExC4hTvDzerFm5e/4jpZSOz9Rs0iAydCSp/5ZFxBNTPD/Uw7Z7gGumec/GUzy/H7iyh/8hFcPQkaT+2gcsBZ6a4rWvmf7CfreTv7uXA0vIJyX3yr05Ou8YOpLURymlZ85y+wMAzR6hh1JKr5yTwaRC+asrSZJULPfoSFJ3zY2IlT2872hK6YcZn0YaQIaOJHXXSuCbHt43Atwww7NIAym81IIkDaaIWAu8AyxqbuQp6TQZOpIkqViejCxJkopl6EiSpGIZOpIkqViGjiRJKpahI0mSimXoSJKkYhk6kiSpWIaOJEkqlqEjSZKKZehIkqRiGTqSJKlYho4kSSqWoSNJkopl6EiSpGIZOpIkqViGjiRJKpahI0mSimXoSJKkYhk6kiSpWIaOJEkqlqEjSZKKZehIkqRiGTqSJKlYho4kSSqWoSNJkopl6EiSpGIZOpIkqViGjiRJKpahI0mSimXoSJKkYhk6kiSpWIaOJEkqlqEjSZKKZehIkqRiGTqSJKlYho4kSSqWoSNJkor1N28e6OSTvtV1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5562278" y="2837162"/>
            <a:ext cx="3727496" cy="3459447"/>
            <a:chOff x="5562278" y="2837162"/>
            <a:chExt cx="3727496" cy="345944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278" y="2837162"/>
              <a:ext cx="3399715" cy="345944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7818782" y="6030875"/>
              <a:ext cx="1470992" cy="2524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24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E0D1C9-C607-4826-976E-E8974D2358A5}"/>
              </a:ext>
            </a:extLst>
          </p:cNvPr>
          <p:cNvSpPr/>
          <p:nvPr/>
        </p:nvSpPr>
        <p:spPr>
          <a:xfrm>
            <a:off x="727162" y="2473239"/>
            <a:ext cx="8464376" cy="3450462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9BC80E-7AE8-4C7F-AE41-C30480A3015B}"/>
              </a:ext>
            </a:extLst>
          </p:cNvPr>
          <p:cNvSpPr/>
          <p:nvPr/>
        </p:nvSpPr>
        <p:spPr>
          <a:xfrm>
            <a:off x="3962400" y="2319879"/>
            <a:ext cx="1971675" cy="3506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월급 분포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응답자의 월급은 최저</a:t>
            </a:r>
            <a:r>
              <a:rPr lang="en-US" altLang="ko-KR" dirty="0"/>
              <a:t>4</a:t>
            </a:r>
            <a:r>
              <a:rPr lang="ko-KR" altLang="en-US" dirty="0"/>
              <a:t>만원부터 </a:t>
            </a:r>
            <a:r>
              <a:rPr lang="en-US" altLang="ko-KR" dirty="0"/>
              <a:t>333</a:t>
            </a:r>
            <a:r>
              <a:rPr lang="ko-KR" altLang="en-US" dirty="0"/>
              <a:t>만원 사이에 분포하였으며</a:t>
            </a:r>
            <a:r>
              <a:rPr lang="en-US" altLang="ko-KR" dirty="0"/>
              <a:t>, </a:t>
            </a:r>
            <a:r>
              <a:rPr lang="ko-KR" altLang="en-US" dirty="0"/>
              <a:t>설문조사 특성상 </a:t>
            </a:r>
            <a:r>
              <a:rPr lang="en-US" altLang="ko-KR" dirty="0"/>
              <a:t>50, 100, 150, 200 </a:t>
            </a:r>
            <a:r>
              <a:rPr lang="ko-KR" altLang="en-US" dirty="0"/>
              <a:t>처럼 </a:t>
            </a:r>
            <a:r>
              <a:rPr lang="en-US" altLang="ko-KR" dirty="0"/>
              <a:t>50</a:t>
            </a:r>
            <a:r>
              <a:rPr lang="ko-KR" altLang="en-US" dirty="0"/>
              <a:t>단위 구간으로 응답이 집중되어 있음을 확인할 수 있음</a:t>
            </a:r>
            <a:r>
              <a:rPr lang="en-US" altLang="ko-KR" dirty="0"/>
              <a:t>. </a:t>
            </a:r>
            <a:r>
              <a:rPr lang="ko-KR" altLang="en-US" dirty="0" err="1"/>
              <a:t>우러급의</a:t>
            </a:r>
            <a:r>
              <a:rPr lang="ko-KR" altLang="en-US" dirty="0"/>
              <a:t> 평균값은 </a:t>
            </a:r>
            <a:r>
              <a:rPr lang="en-US" altLang="ko-KR" dirty="0"/>
              <a:t>150</a:t>
            </a:r>
            <a:r>
              <a:rPr lang="ko-KR" altLang="en-US" dirty="0"/>
              <a:t>만원이며</a:t>
            </a:r>
            <a:r>
              <a:rPr lang="en-US" altLang="ko-KR" dirty="0"/>
              <a:t>, </a:t>
            </a:r>
            <a:r>
              <a:rPr lang="ko-KR" altLang="en-US" dirty="0"/>
              <a:t>중앙값과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0F228F-F4A7-4805-BDA5-246A7B229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" r="3681" b="-1"/>
          <a:stretch/>
        </p:blipFill>
        <p:spPr>
          <a:xfrm>
            <a:off x="773934" y="2853205"/>
            <a:ext cx="5006169" cy="29221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A0D83B-E48E-4518-84AB-F59B35D3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63" y="2973247"/>
            <a:ext cx="2734029" cy="2450446"/>
          </a:xfrm>
          <a:prstGeom prst="rect">
            <a:avLst/>
          </a:prstGeom>
        </p:spPr>
      </p:pic>
      <p:sp>
        <p:nvSpPr>
          <p:cNvPr id="25" name="직사각형 89">
            <a:extLst>
              <a:ext uri="{FF2B5EF4-FFF2-40B4-BE49-F238E27FC236}">
                <a16:creationId xmlns:a16="http://schemas.microsoft.com/office/drawing/2014/main" id="{DF276D89-68B3-42B7-B690-483834A42BA1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2BA221-6F85-43DA-8C4D-55553DF1AC6E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3ADA2CA4-DAB5-4D1A-AAC1-CEC1B65F0BB1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694234ED-AB9C-46A1-BE8A-894349D376C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1DF7EC03-17F1-43C6-AA27-20928F4A9089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04485037-4C73-4E8B-8024-1F78E0E701D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687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1C8AAB-951F-4A38-8011-038941BA2263}"/>
              </a:ext>
            </a:extLst>
          </p:cNvPr>
          <p:cNvSpPr/>
          <p:nvPr/>
        </p:nvSpPr>
        <p:spPr>
          <a:xfrm>
            <a:off x="727162" y="2473239"/>
            <a:ext cx="8464376" cy="3450462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95DE99-6865-430B-B369-265086D27F00}"/>
              </a:ext>
            </a:extLst>
          </p:cNvPr>
          <p:cNvSpPr/>
          <p:nvPr/>
        </p:nvSpPr>
        <p:spPr>
          <a:xfrm>
            <a:off x="3962400" y="2319879"/>
            <a:ext cx="1971675" cy="3506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경력 분포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응답자의 경력분포를 보면 최저 </a:t>
            </a:r>
            <a:r>
              <a:rPr lang="en-US" altLang="ko-KR" dirty="0"/>
              <a:t>1</a:t>
            </a:r>
            <a:r>
              <a:rPr lang="ko-KR" altLang="en-US" dirty="0"/>
              <a:t>년에서 최고 </a:t>
            </a:r>
            <a:r>
              <a:rPr lang="en-US" altLang="ko-KR" dirty="0"/>
              <a:t>14</a:t>
            </a:r>
            <a:r>
              <a:rPr lang="ko-KR" altLang="en-US" dirty="0"/>
              <a:t>년까지의 데이터로 분석을 진행하였고</a:t>
            </a:r>
            <a:r>
              <a:rPr lang="en-US" altLang="ko-KR" dirty="0"/>
              <a:t>, </a:t>
            </a:r>
            <a:r>
              <a:rPr lang="ko-KR" altLang="en-US" dirty="0"/>
              <a:t>평균은 </a:t>
            </a:r>
            <a:r>
              <a:rPr lang="en-US" altLang="ko-KR" dirty="0"/>
              <a:t>4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중앙값은 </a:t>
            </a:r>
            <a:r>
              <a:rPr lang="en-US" altLang="ko-KR" dirty="0"/>
              <a:t>3</a:t>
            </a:r>
            <a:r>
              <a:rPr lang="ko-KR" altLang="en-US" dirty="0"/>
              <a:t>년으로 분석됨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2CF5B0-A741-4115-A0D9-C48E4D8F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126" y="3066806"/>
            <a:ext cx="2767012" cy="2233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08121E-0697-419C-A9E3-72CEE38F5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9" r="3395"/>
          <a:stretch/>
        </p:blipFill>
        <p:spPr>
          <a:xfrm>
            <a:off x="962025" y="2933700"/>
            <a:ext cx="4819650" cy="2802555"/>
          </a:xfrm>
          <a:prstGeom prst="rect">
            <a:avLst/>
          </a:prstGeom>
        </p:spPr>
      </p:pic>
      <p:sp>
        <p:nvSpPr>
          <p:cNvPr id="26" name="직사각형 89">
            <a:extLst>
              <a:ext uri="{FF2B5EF4-FFF2-40B4-BE49-F238E27FC236}">
                <a16:creationId xmlns:a16="http://schemas.microsoft.com/office/drawing/2014/main" id="{2025652B-2356-4B16-94CA-80860974BEB8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EC9FE-F842-4325-98C2-6DB0D72A01F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5F1B2D81-5556-441B-B3FF-420CDC73B59F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F7723248-A285-486A-93FF-8E84B0061D6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DE259C82-5E53-4528-873F-2F28D04A2BFC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EBC43F22-45CE-45B5-8CE0-57A3C6B738FF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657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1871EA-D946-4766-AEC8-FCAD1EB51CCD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변수간 관계분석을 위해 급여와 개인적 특징의 상관을 살펴봄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6291EB-F6DF-4E7A-A894-1CBB4D2F447D}"/>
              </a:ext>
            </a:extLst>
          </p:cNvPr>
          <p:cNvGrpSpPr/>
          <p:nvPr/>
        </p:nvGrpSpPr>
        <p:grpSpPr>
          <a:xfrm>
            <a:off x="736609" y="2405141"/>
            <a:ext cx="4216391" cy="3563998"/>
            <a:chOff x="3334372" y="2385377"/>
            <a:chExt cx="4063747" cy="34349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5B2055B-2FF1-462E-A592-291D6CCC8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72" y="2385377"/>
              <a:ext cx="4063747" cy="3434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FA7BB2-32EE-4C05-AD4E-D5198838D573}"/>
                </a:ext>
              </a:extLst>
            </p:cNvPr>
            <p:cNvGrpSpPr/>
            <p:nvPr/>
          </p:nvGrpSpPr>
          <p:grpSpPr>
            <a:xfrm>
              <a:off x="4819879" y="2502684"/>
              <a:ext cx="1802374" cy="3185630"/>
              <a:chOff x="4861512" y="2123660"/>
              <a:chExt cx="2225925" cy="393423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61F387-4B6F-43CB-A5F5-082ED05C934F}"/>
                  </a:ext>
                </a:extLst>
              </p:cNvPr>
              <p:cNvSpPr/>
              <p:nvPr/>
            </p:nvSpPr>
            <p:spPr>
              <a:xfrm>
                <a:off x="5284831" y="2123660"/>
                <a:ext cx="526774" cy="393423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FEEF2A-05C3-4EAE-AB7F-635A7375E948}"/>
                  </a:ext>
                </a:extLst>
              </p:cNvPr>
              <p:cNvSpPr/>
              <p:nvPr/>
            </p:nvSpPr>
            <p:spPr>
              <a:xfrm>
                <a:off x="4861512" y="4381500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BCC8DC3-8B66-4B47-B425-847D046F56F2}"/>
                  </a:ext>
                </a:extLst>
              </p:cNvPr>
              <p:cNvSpPr/>
              <p:nvPr/>
            </p:nvSpPr>
            <p:spPr>
              <a:xfrm>
                <a:off x="4861512" y="4815840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3AF2BE2-4149-4030-984E-BCA8433CCEC6}"/>
                  </a:ext>
                </a:extLst>
              </p:cNvPr>
              <p:cNvSpPr/>
              <p:nvPr/>
            </p:nvSpPr>
            <p:spPr>
              <a:xfrm>
                <a:off x="6656725" y="2140901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E30F0-3093-487E-93BE-0E3E20F8D440}"/>
              </a:ext>
            </a:extLst>
          </p:cNvPr>
          <p:cNvSpPr/>
          <p:nvPr/>
        </p:nvSpPr>
        <p:spPr>
          <a:xfrm>
            <a:off x="5549559" y="2698879"/>
            <a:ext cx="3619831" cy="12306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C00000"/>
                </a:solidFill>
              </a:rPr>
              <a:t>급여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와 가장 상관이 높은 변수는 </a:t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대학 졸업 여부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univ_grad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0.24)</a:t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endParaRPr lang="en-US" altLang="ko-KR" sz="1050" dirty="0">
              <a:solidFill>
                <a:sysClr val="windowText" lastClr="000000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두 번째 상관이 높은 변수는 </a:t>
            </a:r>
            <a:r>
              <a:rPr lang="ko-KR" altLang="en-US" sz="1400" b="1" dirty="0">
                <a:solidFill>
                  <a:srgbClr val="C00000"/>
                </a:solidFill>
              </a:rPr>
              <a:t>아버지의 교육 수준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fa_edu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0.2)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170AA-5AD1-40E9-BD4E-B4628339B83C}"/>
              </a:ext>
            </a:extLst>
          </p:cNvPr>
          <p:cNvSpPr/>
          <p:nvPr/>
        </p:nvSpPr>
        <p:spPr>
          <a:xfrm>
            <a:off x="5505525" y="2375096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상관관계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ADB5B-36FC-42B5-8219-96221A07FC54}"/>
              </a:ext>
            </a:extLst>
          </p:cNvPr>
          <p:cNvSpPr/>
          <p:nvPr/>
        </p:nvSpPr>
        <p:spPr>
          <a:xfrm>
            <a:off x="5505524" y="4144139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변수간 상관관계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A3A8A9-42A1-4429-B4FC-D98782E264C7}"/>
              </a:ext>
            </a:extLst>
          </p:cNvPr>
          <p:cNvSpPr/>
          <p:nvPr/>
        </p:nvSpPr>
        <p:spPr>
          <a:xfrm>
            <a:off x="5549559" y="4444361"/>
            <a:ext cx="3619831" cy="13437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나이와 결혼여부가 가장 높음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(-0.6)</a:t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endParaRPr lang="en-US" altLang="ko-KR" sz="1050" dirty="0">
              <a:solidFill>
                <a:sysClr val="windowText" lastClr="000000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C00000"/>
                </a:solidFill>
              </a:rPr>
              <a:t>딸의 대졸여부는 아버지의 학력과 양의 상관</a:t>
            </a:r>
            <a:r>
              <a:rPr lang="ko-KR" altLang="en-US" sz="1400" dirty="0">
                <a:solidFill>
                  <a:schemeClr val="tx1"/>
                </a:solidFill>
              </a:rPr>
              <a:t>을 보임 </a:t>
            </a:r>
            <a:r>
              <a:rPr lang="en-US" altLang="ko-KR" sz="1400" dirty="0">
                <a:solidFill>
                  <a:schemeClr val="tx1"/>
                </a:solidFill>
              </a:rPr>
              <a:t>(0.39)</a:t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5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나이와 대졸여부는 음의 상관을 보임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(-0.36)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89">
            <a:extLst>
              <a:ext uri="{FF2B5EF4-FFF2-40B4-BE49-F238E27FC236}">
                <a16:creationId xmlns:a16="http://schemas.microsoft.com/office/drawing/2014/main" id="{0C16C90B-B0EB-4E2A-A36E-028B74448B4D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D670846-DB8C-4FE3-96FA-01F7069792D2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DB328B67-F984-469A-8CA5-79BD730775C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648C80A7-5289-4744-A4A1-92C47A2BDDC1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025790E8-B517-448B-96AC-2434DEFBE57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A4177B59-3963-443C-9261-7072EDDF1AC6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05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F643DB-51F9-4222-A562-82F8EB201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연령에 따른 급여의 변화를 보기 위해 두 변수의 상관 관계를 살펴봄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86B6D2-BDE1-4090-B4BE-34431004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ED4A5-F0CF-4475-92C2-4DED4B372B93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E00A44-0C32-4C66-9135-CBB8DF188AC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43BEF3-5A0C-42CF-9E7E-3F5A0EA2CC1F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여성의 임금은 </a:t>
            </a: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대까지는 연령 증가에 따라 증가하는 경향을 보이지만 </a:t>
            </a: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대에 들어서면서 정체 혹은 감소의 경향을 나타냄</a:t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82563" indent="-1825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 후반부터 급여 수준이 오르지만 </a:t>
            </a:r>
            <a:r>
              <a:rPr lang="en-US" altLang="ko-KR" sz="1400" dirty="0">
                <a:solidFill>
                  <a:schemeClr val="tx1"/>
                </a:solidFill>
              </a:rPr>
              <a:t>40</a:t>
            </a:r>
            <a:r>
              <a:rPr lang="ko-KR" altLang="en-US" sz="1400" dirty="0">
                <a:solidFill>
                  <a:schemeClr val="tx1"/>
                </a:solidFill>
              </a:rPr>
              <a:t>대로 진입하며 다시 감소추세를 나타냄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4CB67-8649-4DF5-A555-E2B944AFF411}"/>
              </a:ext>
            </a:extLst>
          </p:cNvPr>
          <p:cNvSpPr/>
          <p:nvPr/>
        </p:nvSpPr>
        <p:spPr>
          <a:xfrm>
            <a:off x="6577754" y="2216659"/>
            <a:ext cx="1710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연령의 관계</a:t>
            </a:r>
            <a:endParaRPr lang="ko-KR" altLang="en-US" sz="1600" dirty="0"/>
          </a:p>
        </p:txBody>
      </p:sp>
      <p:sp>
        <p:nvSpPr>
          <p:cNvPr id="9" name="직사각형 89">
            <a:extLst>
              <a:ext uri="{FF2B5EF4-FFF2-40B4-BE49-F238E27FC236}">
                <a16:creationId xmlns:a16="http://schemas.microsoft.com/office/drawing/2014/main" id="{88DAE9BC-72EB-46C4-A174-8A09921045D6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64841E-FDD2-4E25-BC88-E71E7437803B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DF6AD903-12D3-4FE9-8483-DB9C06203A9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2544F668-F778-408B-A04F-E5687F3AF23F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2B317532-3708-4BBA-AFA3-798BBB46C5C5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78303F08-E65C-4A6B-8999-61020535FC0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040A71-134D-4FC7-8109-C3BAD5AD5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5" y="2820234"/>
            <a:ext cx="5784001" cy="242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95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4D1EED-0262-4B2B-BC5B-8FCDD0603E2B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296199-23E9-4D3D-B151-13586992B1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경력에 따른 급여의 변화를 보기 위해 두 변수의 상관 관계를 살펴봄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1EF28-2131-4DB9-A349-48A1A144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595B01-6420-456D-9662-0C4E270EEBA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85CEDC-88E2-4265-A5AD-3B83D386A985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여성의 임금은 경력이 증가할수록 증가하는 경향을 보이지 않음 </a:t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급여와 가장 강력한 선형 관계를 예측하였으나 그렇지 못함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경력변수 생성 과정에서 경력 단절이 반영되지 못한 것으로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경력 단절 기간을 산입한다면 경력이 증가하더라도 급여가 증가하지 않을 수 있음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D85811-490A-4B56-8C44-6BB93E7C6CB3}"/>
              </a:ext>
            </a:extLst>
          </p:cNvPr>
          <p:cNvSpPr/>
          <p:nvPr/>
        </p:nvSpPr>
        <p:spPr>
          <a:xfrm>
            <a:off x="6577754" y="2216659"/>
            <a:ext cx="1710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경력의 관계</a:t>
            </a:r>
            <a:endParaRPr lang="ko-KR" altLang="en-US" sz="1600" dirty="0"/>
          </a:p>
        </p:txBody>
      </p:sp>
      <p:sp>
        <p:nvSpPr>
          <p:cNvPr id="21" name="직사각형 89">
            <a:extLst>
              <a:ext uri="{FF2B5EF4-FFF2-40B4-BE49-F238E27FC236}">
                <a16:creationId xmlns:a16="http://schemas.microsoft.com/office/drawing/2014/main" id="{E40494E3-6B64-4519-8D30-8308485E27B5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E2BBEA1-5C9E-4F54-A425-D0ED13D53A42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51FDFD3E-EA0B-4585-9E3A-AE1D6B7EC0A6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E8CFE6EF-701E-4FFC-AE34-5044CB6C8190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5F638B25-2387-4D20-933E-23D63E70553E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8670EBE1-C968-4695-8D99-8F4BF689CFA8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2B1AE5-E99A-4AD0-B6CD-F161BEE90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2" y="2474070"/>
            <a:ext cx="5617114" cy="342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77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80BF08-9873-45DF-A13A-4081B1500F77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5A3C39-300C-41A7-9180-3D252D560C5E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변수 간 가장 뚜렷한 차이를 보이는 것은 </a:t>
            </a:r>
            <a:r>
              <a:rPr lang="ko-KR" altLang="en-US" sz="1400" b="1" dirty="0">
                <a:solidFill>
                  <a:srgbClr val="C00000"/>
                </a:solidFill>
              </a:rPr>
              <a:t>아버지의 교육 수준과 딸의 급여</a:t>
            </a:r>
            <a:r>
              <a:rPr lang="ko-KR" altLang="en-US" sz="1400" dirty="0">
                <a:solidFill>
                  <a:schemeClr val="tx1"/>
                </a:solidFill>
              </a:rPr>
              <a:t>와의 관계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r>
              <a:rPr lang="ko-KR" altLang="en-US" sz="1400" dirty="0">
                <a:solidFill>
                  <a:schemeClr val="tx1"/>
                </a:solidFill>
              </a:rPr>
              <a:t>세 무렵의 가정 형편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부모님의 관계는 긍정적 응답에서는 급여와 관계가 적었지만 부정적 응답 시 급여에 부정적 영향을 주는 것을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아버지의 직업에 따른 급여의 중앙값은 아버지가 군인일 때 </a:t>
            </a:r>
            <a:r>
              <a:rPr lang="en-US" altLang="ko-KR" sz="1400" dirty="0">
                <a:solidFill>
                  <a:schemeClr val="tx1"/>
                </a:solidFill>
              </a:rPr>
              <a:t>(10</a:t>
            </a:r>
            <a:r>
              <a:rPr lang="ko-KR" altLang="en-US" sz="1400" dirty="0">
                <a:solidFill>
                  <a:schemeClr val="tx1"/>
                </a:solidFill>
              </a:rPr>
              <a:t>번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가 가장 높았음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ECECB6-C6A1-4D89-8909-865EC9FD636A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9398F2E9-41FD-4390-AC74-5AF08B9D00E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8FAACE-1C4F-4758-8449-6BD9D8A14A3A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9642D291-97AF-4D01-A194-3E552515FAB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E4B01CC5-E24C-4BCF-A680-17360F5C1414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F8BDB5F7-7FE1-4D5C-B0AD-98CCF621223A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3A7FD05C-21A5-4923-AC3D-62FF8477B361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4F57CB-ED14-4F38-8B47-28970E3F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7" y="2262821"/>
            <a:ext cx="5792541" cy="388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A5514A7-81DB-4AF3-B860-468D61A26D61}"/>
              </a:ext>
            </a:extLst>
          </p:cNvPr>
          <p:cNvSpPr/>
          <p:nvPr/>
        </p:nvSpPr>
        <p:spPr>
          <a:xfrm>
            <a:off x="3896504" y="2367111"/>
            <a:ext cx="2403711" cy="15667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00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AADA77-6B40-47DE-84FB-717D3E6AD268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3E676E-3E5E-4EFF-96E3-A198650D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53" y="2281300"/>
            <a:ext cx="5759548" cy="38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088B97-00D0-40A9-82BE-5020F8E06022}"/>
              </a:ext>
            </a:extLst>
          </p:cNvPr>
          <p:cNvSpPr/>
          <p:nvPr/>
        </p:nvSpPr>
        <p:spPr>
          <a:xfrm>
            <a:off x="1015512" y="2376367"/>
            <a:ext cx="2380081" cy="154119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CE4E65-5D30-41E6-86B7-3714FA52D3B4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급여와 가장 큰 상관을 보인 것은 본인의 교육 수준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(6</a:t>
            </a:r>
            <a:r>
              <a:rPr lang="ko-KR" altLang="en-US" sz="1200" dirty="0">
                <a:solidFill>
                  <a:schemeClr val="tx1"/>
                </a:solidFill>
              </a:rPr>
              <a:t>번 전문대</a:t>
            </a:r>
            <a:r>
              <a:rPr lang="en-US" altLang="ko-KR" sz="1200" dirty="0">
                <a:solidFill>
                  <a:schemeClr val="tx1"/>
                </a:solidFill>
              </a:rPr>
              <a:t>, 7</a:t>
            </a:r>
            <a:r>
              <a:rPr lang="ko-KR" altLang="en-US" sz="1200" dirty="0">
                <a:solidFill>
                  <a:schemeClr val="tx1"/>
                </a:solidFill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년제</a:t>
            </a:r>
            <a:r>
              <a:rPr lang="en-US" altLang="ko-KR" sz="1200" dirty="0">
                <a:solidFill>
                  <a:schemeClr val="tx1"/>
                </a:solidFill>
              </a:rPr>
              <a:t>(5-6</a:t>
            </a:r>
            <a:r>
              <a:rPr lang="ko-KR" altLang="en-US" sz="1200" dirty="0">
                <a:solidFill>
                  <a:schemeClr val="tx1"/>
                </a:solidFill>
              </a:rPr>
              <a:t>년제 포함</a:t>
            </a:r>
            <a:r>
              <a:rPr lang="en-US" altLang="ko-KR" sz="1200" dirty="0">
                <a:solidFill>
                  <a:schemeClr val="tx1"/>
                </a:solidFill>
              </a:rPr>
              <a:t>), 8</a:t>
            </a:r>
            <a:r>
              <a:rPr lang="ko-KR" altLang="en-US" sz="1200" dirty="0">
                <a:solidFill>
                  <a:schemeClr val="tx1"/>
                </a:solidFill>
              </a:rPr>
              <a:t>번 대학원 석사</a:t>
            </a:r>
            <a:r>
              <a:rPr lang="en-US" altLang="ko-KR" sz="1200" dirty="0">
                <a:solidFill>
                  <a:schemeClr val="tx1"/>
                </a:solidFill>
              </a:rPr>
              <a:t>, 9</a:t>
            </a:r>
            <a:r>
              <a:rPr lang="ko-KR" altLang="en-US" sz="1200" dirty="0">
                <a:solidFill>
                  <a:schemeClr val="tx1"/>
                </a:solidFill>
              </a:rPr>
              <a:t>번 대학원 박사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본 분석에서는 대학졸업 여부로 구분하여 진행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</a:rPr>
              <a:t>초대졸</a:t>
            </a:r>
            <a:r>
              <a:rPr lang="ko-KR" altLang="en-US" sz="1400" dirty="0">
                <a:solidFill>
                  <a:schemeClr val="tx1"/>
                </a:solidFill>
              </a:rPr>
              <a:t> 포함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결혼여부는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번이 </a:t>
            </a:r>
            <a:r>
              <a:rPr lang="ko-KR" altLang="en-US" sz="1400" dirty="0" err="1">
                <a:solidFill>
                  <a:schemeClr val="tx1"/>
                </a:solidFill>
              </a:rPr>
              <a:t>유경험</a:t>
            </a:r>
            <a:r>
              <a:rPr lang="en-US" altLang="ko-KR" sz="1400" dirty="0">
                <a:solidFill>
                  <a:schemeClr val="tx1"/>
                </a:solidFill>
              </a:rPr>
              <a:t>, 2</a:t>
            </a:r>
            <a:r>
              <a:rPr lang="ko-KR" altLang="en-US" sz="1400" dirty="0">
                <a:solidFill>
                  <a:schemeClr val="tx1"/>
                </a:solidFill>
              </a:rPr>
              <a:t>번이 무경험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중앙값은 미혼자가 조금 더 높음을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대학전공과 급여에서 급격히 높아지는 전공은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간호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약학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의학계열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644A4B-8A7A-49BA-8215-33001D13B144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1" name="직사각형 89">
            <a:extLst>
              <a:ext uri="{FF2B5EF4-FFF2-40B4-BE49-F238E27FC236}">
                <a16:creationId xmlns:a16="http://schemas.microsoft.com/office/drawing/2014/main" id="{3223350B-758A-4F96-9A44-618C0020D710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65F33F-5D15-438D-8E40-4E8A316DC813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346A69CB-C627-42A3-BF33-67718D566F0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989974AB-004E-4706-9DAF-94DFBEE283E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2B518732-5D69-4420-B676-5F5303AC6F03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2875CD21-1322-4676-979D-843E57875A0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088B97-00D0-40A9-82BE-5020F8E06022}"/>
              </a:ext>
            </a:extLst>
          </p:cNvPr>
          <p:cNvSpPr/>
          <p:nvPr/>
        </p:nvSpPr>
        <p:spPr>
          <a:xfrm>
            <a:off x="3936570" y="2380263"/>
            <a:ext cx="2380081" cy="154119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59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BB701C-B66D-4B4C-9BA3-0F6AA883FF04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167F299-01FD-4F29-9916-C46A7D4F9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9" y="2245221"/>
            <a:ext cx="5038536" cy="38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D820FA-9F01-467C-B179-CA0C4914D657}"/>
              </a:ext>
            </a:extLst>
          </p:cNvPr>
          <p:cNvGrpSpPr/>
          <p:nvPr/>
        </p:nvGrpSpPr>
        <p:grpSpPr>
          <a:xfrm>
            <a:off x="1080895" y="2291276"/>
            <a:ext cx="4700781" cy="3541311"/>
            <a:chOff x="3182512" y="1991158"/>
            <a:chExt cx="4833134" cy="402284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BB0110-1A64-4459-9A09-20E8B18421BC}"/>
                </a:ext>
              </a:extLst>
            </p:cNvPr>
            <p:cNvSpPr/>
            <p:nvPr/>
          </p:nvSpPr>
          <p:spPr>
            <a:xfrm>
              <a:off x="5806165" y="1991158"/>
              <a:ext cx="2209481" cy="114691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48A5620-432F-4959-BE76-431242DAF473}"/>
                </a:ext>
              </a:extLst>
            </p:cNvPr>
            <p:cNvSpPr/>
            <p:nvPr/>
          </p:nvSpPr>
          <p:spPr>
            <a:xfrm>
              <a:off x="3182512" y="4867086"/>
              <a:ext cx="2209481" cy="114691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7A8540-202A-4BB8-92AD-1DE15C6FFEA7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대학교 소재지는 서울지역에서만 다소 높은 중간 값을 보임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고용형태가 정규직일 경우 비정규직보다 급여의 중간 값이 </a:t>
            </a:r>
            <a:r>
              <a:rPr lang="en-US" altLang="ko-KR" sz="1400" dirty="0">
                <a:solidFill>
                  <a:schemeClr val="tx1"/>
                </a:solidFill>
              </a:rPr>
              <a:t>50</a:t>
            </a:r>
            <a:r>
              <a:rPr lang="ko-KR" altLang="en-US" sz="1400" dirty="0">
                <a:solidFill>
                  <a:schemeClr val="tx1"/>
                </a:solidFill>
              </a:rPr>
              <a:t>만원정도 높음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회사의 규모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인원수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와 급여는 높은 상관을 보였지만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예측하려는 변수로는 적합하지 않아 사용하지 않음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C9AA93-9F30-495A-9670-3E6F81AD682C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2" name="직사각형 89">
            <a:extLst>
              <a:ext uri="{FF2B5EF4-FFF2-40B4-BE49-F238E27FC236}">
                <a16:creationId xmlns:a16="http://schemas.microsoft.com/office/drawing/2014/main" id="{294D6466-04D8-44CD-B4FA-1750829FAF4B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063183-5D87-49C6-BA4D-4E574D61107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E6D1CD09-C666-46F9-BF0A-51AB63E70CBB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AC9A07CF-1F9E-4AED-8BFC-D6DD83D3B51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2F423103-B149-4DC4-93B4-3D1F8140DB3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A0A24ADB-9510-41D0-8417-9395C9B739DF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611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모델 </a:t>
            </a:r>
            <a:r>
              <a:rPr lang="en-US" altLang="ko-KR" dirty="0"/>
              <a:t>Fit &amp; </a:t>
            </a:r>
            <a:r>
              <a:rPr lang="ko-KR" altLang="en-US" dirty="0"/>
              <a:t>성능확인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60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08C117-4FD9-4081-B045-19D98F157982}"/>
              </a:ext>
            </a:extLst>
          </p:cNvPr>
          <p:cNvSpPr/>
          <p:nvPr/>
        </p:nvSpPr>
        <p:spPr>
          <a:xfrm>
            <a:off x="720812" y="3952801"/>
            <a:ext cx="8464376" cy="2038423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7ACD03-B9E8-4FE4-ABF8-B667A9A1A6AB}"/>
              </a:ext>
            </a:extLst>
          </p:cNvPr>
          <p:cNvSpPr/>
          <p:nvPr/>
        </p:nvSpPr>
        <p:spPr>
          <a:xfrm>
            <a:off x="720812" y="2073410"/>
            <a:ext cx="8464376" cy="145084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6424C-A977-4B65-A58D-7816ED1E009D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E92D746-EB4C-47F0-AB95-C8E8A32A8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완료 후</a:t>
            </a:r>
            <a:r>
              <a:rPr lang="en-US" altLang="ko-KR" dirty="0"/>
              <a:t>, </a:t>
            </a:r>
            <a:r>
              <a:rPr lang="ko-KR" altLang="en-US" dirty="0"/>
              <a:t>변수와 모델을 선정하고 </a:t>
            </a:r>
            <a:r>
              <a:rPr lang="en-US" altLang="ko-KR" dirty="0"/>
              <a:t>fitting</a:t>
            </a:r>
            <a:r>
              <a:rPr lang="ko-KR" altLang="en-US" dirty="0"/>
              <a:t>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A2F38D-A957-4CD7-B4CB-B01AD5C9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BBA8CE1-04D0-4C9A-9893-1C4B3C488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543" y="2435530"/>
            <a:ext cx="6994915" cy="81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2" anchor="ctr" anchorCtr="0" compatLnSpc="1">
            <a:prstTxWarp prst="textNoShape">
              <a:avLst/>
            </a:prstTxWarp>
            <a:noAutofit/>
          </a:bodyPr>
          <a:lstStyle/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연령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경력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대학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소재지:서울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결혼여부: 미혼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교육수준:  4년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대학졸업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석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박사졸업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 여부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5EDFDD-0470-4E65-B916-FFAFB53059EB}"/>
              </a:ext>
            </a:extLst>
          </p:cNvPr>
          <p:cNvSpPr txBox="1"/>
          <p:nvPr/>
        </p:nvSpPr>
        <p:spPr>
          <a:xfrm>
            <a:off x="1455543" y="4246671"/>
            <a:ext cx="699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/>
              <a:t>OLS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LinearRegression</a:t>
            </a:r>
            <a:r>
              <a:rPr lang="en-US" altLang="ko-KR" sz="1600" dirty="0"/>
              <a:t>()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DecisionTreeRegressor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=3, </a:t>
            </a:r>
            <a:r>
              <a:rPr lang="en-US" altLang="ko-KR" sz="1600" dirty="0" err="1"/>
              <a:t>random_state</a:t>
            </a:r>
            <a:r>
              <a:rPr lang="en-US" altLang="ko-KR" sz="1600" dirty="0"/>
              <a:t>=13)))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RandomForestRegressor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n_jobs</a:t>
            </a:r>
            <a:r>
              <a:rPr lang="en-US" altLang="ko-KR" sz="1600" dirty="0"/>
              <a:t>=-1, </a:t>
            </a:r>
            <a:r>
              <a:rPr lang="en-US" altLang="ko-KR" sz="1600" dirty="0" err="1"/>
              <a:t>n_estimators</a:t>
            </a:r>
            <a:r>
              <a:rPr lang="en-US" altLang="ko-KR" sz="1600" dirty="0"/>
              <a:t>=100, 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GradientBoostingRegressor</a:t>
            </a:r>
            <a:r>
              <a:rPr lang="en-US" altLang="ko-KR" sz="1600" dirty="0"/>
              <a:t>()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XGBRegressor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FCB05D-8454-4CFE-B9E3-6B1F0619E70F}"/>
              </a:ext>
            </a:extLst>
          </p:cNvPr>
          <p:cNvSpPr/>
          <p:nvPr/>
        </p:nvSpPr>
        <p:spPr>
          <a:xfrm>
            <a:off x="874610" y="1929547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선정 변수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E238D1-2CAB-47A4-A05D-5540159319E9}"/>
              </a:ext>
            </a:extLst>
          </p:cNvPr>
          <p:cNvSpPr/>
          <p:nvPr/>
        </p:nvSpPr>
        <p:spPr>
          <a:xfrm>
            <a:off x="869224" y="3811556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활용모델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3C0438-1BD3-4427-B09A-D16D19A14500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166298D8-6A47-4DFA-99A7-8FA80A216865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3A2FF038-4D39-4FBF-BDA0-675ECF4B22DD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F3581981-919B-4DA2-B875-1952C5123042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7BF95C31-9654-4E20-B572-10A7E7079C99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391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CF9CC3-6CBB-4BDE-9B1D-F6AC7915A783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04074A-30D9-45F0-8B45-A8CA09A514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OLS</a:t>
            </a:r>
            <a:r>
              <a:rPr lang="ko-KR" altLang="en-US" dirty="0"/>
              <a:t>분석결과 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값은 </a:t>
            </a:r>
            <a:r>
              <a:rPr lang="en-US" altLang="ko-KR" dirty="0"/>
              <a:t>0.791</a:t>
            </a:r>
            <a:r>
              <a:rPr lang="ko-KR" altLang="en-US" dirty="0"/>
              <a:t>로 모델의 설명력이 </a:t>
            </a:r>
            <a:r>
              <a:rPr lang="en-US" altLang="ko-KR" dirty="0"/>
              <a:t>79%</a:t>
            </a:r>
            <a:r>
              <a:rPr lang="ko-KR" altLang="en-US" dirty="0"/>
              <a:t>정도임을 확인할 수 있었음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4395AA-CCF2-4000-99FD-91BED48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AEC26E-86FD-4B36-8507-D93AD04B597C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분석 변수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나이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인서울</a:t>
            </a:r>
            <a:r>
              <a:rPr lang="ko-KR" altLang="en-US" sz="1400" dirty="0">
                <a:solidFill>
                  <a:schemeClr val="tx1"/>
                </a:solidFill>
              </a:rPr>
              <a:t> 대학 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미혼여부</a:t>
            </a:r>
            <a:r>
              <a:rPr lang="en-US" altLang="ko-KR" sz="1400" dirty="0">
                <a:solidFill>
                  <a:schemeClr val="tx1"/>
                </a:solidFill>
              </a:rPr>
              <a:t>, 4</a:t>
            </a:r>
            <a:r>
              <a:rPr lang="ko-KR" altLang="en-US" sz="1400" dirty="0">
                <a:solidFill>
                  <a:schemeClr val="tx1"/>
                </a:solidFill>
              </a:rPr>
              <a:t>년제 대학졸업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석사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박사 여부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모델의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  <a:r>
              <a:rPr lang="en-US" altLang="ko-KR" sz="1400" dirty="0">
                <a:solidFill>
                  <a:schemeClr val="tx1"/>
                </a:solidFill>
              </a:rPr>
              <a:t>: 0.791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변수별</a:t>
            </a:r>
            <a:r>
              <a:rPr lang="ko-KR" altLang="en-US" sz="1400" dirty="0">
                <a:solidFill>
                  <a:schemeClr val="tx1"/>
                </a:solidFill>
              </a:rPr>
              <a:t> 유의수준을 보면 박사 졸업</a:t>
            </a:r>
            <a:r>
              <a:rPr lang="en-US" altLang="ko-KR" sz="1100" dirty="0">
                <a:solidFill>
                  <a:schemeClr val="tx1"/>
                </a:solidFill>
              </a:rPr>
              <a:t>(edu_9.0)</a:t>
            </a:r>
            <a:r>
              <a:rPr lang="ko-KR" altLang="en-US" sz="1400" dirty="0">
                <a:solidFill>
                  <a:schemeClr val="tx1"/>
                </a:solidFill>
              </a:rPr>
              <a:t>은 급여에 영향을 주지 못함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07DEAE-6D09-4EA2-B266-7363273A1438}"/>
              </a:ext>
            </a:extLst>
          </p:cNvPr>
          <p:cNvSpPr/>
          <p:nvPr/>
        </p:nvSpPr>
        <p:spPr>
          <a:xfrm>
            <a:off x="5333154" y="2068306"/>
            <a:ext cx="13340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AE5320-9C7C-4121-A3F7-92C2033C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9" y="2262891"/>
            <a:ext cx="4500434" cy="354831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230E8B-DB3A-48FD-80E4-272E4E30A7E7}"/>
              </a:ext>
            </a:extLst>
          </p:cNvPr>
          <p:cNvSpPr/>
          <p:nvPr/>
        </p:nvSpPr>
        <p:spPr>
          <a:xfrm>
            <a:off x="4615688" y="2498219"/>
            <a:ext cx="337312" cy="1306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58CDBD-5506-4EA3-BEBE-472F5316CDBB}"/>
              </a:ext>
            </a:extLst>
          </p:cNvPr>
          <p:cNvSpPr/>
          <p:nvPr/>
        </p:nvSpPr>
        <p:spPr>
          <a:xfrm>
            <a:off x="3167888" y="3867690"/>
            <a:ext cx="337312" cy="8567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D74AC5-B87E-4FCB-A8B6-229FDE8CA905}"/>
              </a:ext>
            </a:extLst>
          </p:cNvPr>
          <p:cNvSpPr/>
          <p:nvPr/>
        </p:nvSpPr>
        <p:spPr>
          <a:xfrm>
            <a:off x="646338" y="3867690"/>
            <a:ext cx="717642" cy="8567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3BA0CF-E157-4B36-B2DF-5FACFAFC827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B7D45CC0-D47D-4CE0-AA19-12B956C539E3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F4D0D8AC-C270-496D-986B-2C7182F759F3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73502335-F0AB-4750-9ECF-F820135B7468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1210042D-D1E3-4AE9-A295-F0D745433C67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69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DD21F2-565B-404A-A00B-56C8EC87C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모델을 이용하여 동일 데이터를 분석하였을 때</a:t>
            </a:r>
            <a:r>
              <a:rPr lang="en-US" altLang="ko-KR" dirty="0"/>
              <a:t>, R</a:t>
            </a:r>
            <a:r>
              <a:rPr lang="en-US" altLang="ko-KR" baseline="30000" dirty="0"/>
              <a:t>2</a:t>
            </a:r>
            <a:r>
              <a:rPr lang="ko-KR" altLang="en-US" dirty="0"/>
              <a:t>값은 </a:t>
            </a:r>
            <a:r>
              <a:rPr lang="en-US" altLang="ko-KR" dirty="0"/>
              <a:t>0.09, </a:t>
            </a:r>
            <a:r>
              <a:rPr lang="en-US" altLang="ko-KR" dirty="0" err="1"/>
              <a:t>rmse</a:t>
            </a:r>
            <a:r>
              <a:rPr lang="ko-KR" altLang="en-US" dirty="0"/>
              <a:t>는 </a:t>
            </a:r>
            <a:r>
              <a:rPr lang="en-US" altLang="ko-KR" dirty="0"/>
              <a:t>71</a:t>
            </a:r>
            <a:r>
              <a:rPr lang="ko-KR" altLang="en-US" dirty="0"/>
              <a:t>만원 정도로 분석됨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값과 </a:t>
            </a:r>
            <a:r>
              <a:rPr lang="ko-KR" altLang="en-US" dirty="0" err="1"/>
              <a:t>예측값의</a:t>
            </a:r>
            <a:r>
              <a:rPr lang="ko-KR" altLang="en-US" dirty="0"/>
              <a:t> 차이를 확인하기 위해 그래프로 나타냄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A88888-8E59-44B3-9C9E-6F1D96E0B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7F54A8-9DEC-413C-8D0B-BC91FB1B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29" y="2068306"/>
            <a:ext cx="4526852" cy="14385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D71B2D-003C-48C3-BB47-3B5D4A49ED0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2C86CE-4653-41F9-97DF-0ED51BACFB8F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 분석 결과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Linear Regression</a:t>
            </a:r>
            <a:r>
              <a:rPr lang="ko-KR" altLang="en-US" sz="1400" dirty="0">
                <a:solidFill>
                  <a:schemeClr val="tx1"/>
                </a:solidFill>
              </a:rPr>
              <a:t>가 가장 높은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값과 가장 낮은 </a:t>
            </a:r>
            <a:r>
              <a:rPr lang="en-US" altLang="ko-KR" sz="1400" dirty="0" err="1">
                <a:solidFill>
                  <a:schemeClr val="tx1"/>
                </a:solidFill>
              </a:rPr>
              <a:t>rmse</a:t>
            </a:r>
            <a:r>
              <a:rPr lang="ko-KR" altLang="en-US" sz="1400" dirty="0">
                <a:solidFill>
                  <a:schemeClr val="tx1"/>
                </a:solidFill>
              </a:rPr>
              <a:t>를 보임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lvl="0" indent="-182563"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</a:rPr>
              <a:t>예측값과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실제값</a:t>
            </a:r>
            <a:r>
              <a:rPr lang="ko-KR" altLang="en-US" sz="1400" dirty="0">
                <a:solidFill>
                  <a:prstClr val="black"/>
                </a:solidFill>
              </a:rPr>
              <a:t> 비교 그래프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- </a:t>
            </a:r>
            <a:r>
              <a:rPr lang="ko-KR" altLang="en-US" sz="1400" dirty="0">
                <a:solidFill>
                  <a:prstClr val="black"/>
                </a:solidFill>
              </a:rPr>
              <a:t>기울기 </a:t>
            </a:r>
            <a:r>
              <a:rPr lang="en-US" altLang="ko-KR" sz="1400" dirty="0">
                <a:solidFill>
                  <a:prstClr val="black"/>
                </a:solidFill>
              </a:rPr>
              <a:t>1</a:t>
            </a:r>
            <a:r>
              <a:rPr lang="ko-KR" altLang="en-US" sz="1400" dirty="0">
                <a:solidFill>
                  <a:prstClr val="black"/>
                </a:solidFill>
              </a:rPr>
              <a:t>인 직선상에 있는 데이터가 별로 없음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- </a:t>
            </a:r>
            <a:r>
              <a:rPr lang="ko-KR" altLang="en-US" sz="1400" dirty="0">
                <a:solidFill>
                  <a:prstClr val="black"/>
                </a:solidFill>
              </a:rPr>
              <a:t>데이터의 퍼짐이 심함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776DC5-46C0-4B3F-B411-846188F6066B}"/>
              </a:ext>
            </a:extLst>
          </p:cNvPr>
          <p:cNvSpPr/>
          <p:nvPr/>
        </p:nvSpPr>
        <p:spPr>
          <a:xfrm>
            <a:off x="5333154" y="2068306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Model Fit</a:t>
            </a:r>
            <a:r>
              <a:rPr lang="ko-KR" altLang="en-US" sz="1600" b="1" i="1" dirty="0">
                <a:solidFill>
                  <a:srgbClr val="0070C0"/>
                </a:solidFill>
              </a:rPr>
              <a:t> 결과</a:t>
            </a:r>
            <a:endParaRPr lang="ko-KR" altLang="en-US" sz="1600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A4062CE9-860D-42B0-BAA9-B2A2775D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67" y="3506852"/>
            <a:ext cx="3668008" cy="248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9E6DCB-DD4D-4039-85C8-C5AAC7996459}"/>
              </a:ext>
            </a:extLst>
          </p:cNvPr>
          <p:cNvSpPr/>
          <p:nvPr/>
        </p:nvSpPr>
        <p:spPr>
          <a:xfrm>
            <a:off x="3506333" y="2362355"/>
            <a:ext cx="337312" cy="1746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D9B40-5DDC-48B5-B489-35B24C2ACF48}"/>
              </a:ext>
            </a:extLst>
          </p:cNvPr>
          <p:cNvSpPr/>
          <p:nvPr/>
        </p:nvSpPr>
        <p:spPr>
          <a:xfrm>
            <a:off x="4723633" y="2362355"/>
            <a:ext cx="337312" cy="1746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D328AD-D6BB-4262-BF3D-5AE6A4A972E1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8B89E2E1-A2D6-438D-870B-FE27F2C519C2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CF11C3E3-3757-48B7-9F97-E67BED04E71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A063C338-7DD6-4FF0-BA0A-D89B32E4DF8D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AF3345FA-6FD4-476A-9EF5-339CDCC2B19D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8446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예측모델 성능 향상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6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FFC325-19B4-4006-B8D8-2E03AAF40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모델의 개선을 위해 기존 최종학력 컬럼을 대학졸업 여부로만 두고</a:t>
            </a:r>
            <a:r>
              <a:rPr lang="en-US" altLang="ko-KR" dirty="0"/>
              <a:t>, </a:t>
            </a:r>
            <a:r>
              <a:rPr lang="ko-KR" altLang="en-US" dirty="0"/>
              <a:t>변수를 조정하며 최적 모델을 도출함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최종으로 선정된 변수는 연령</a:t>
            </a:r>
            <a:r>
              <a:rPr lang="en-US" altLang="ko-KR" dirty="0"/>
              <a:t>, </a:t>
            </a:r>
            <a:r>
              <a:rPr lang="ko-KR" altLang="en-US" dirty="0"/>
              <a:t>경력</a:t>
            </a:r>
            <a:r>
              <a:rPr lang="en-US" altLang="ko-KR" dirty="0"/>
              <a:t>, </a:t>
            </a:r>
            <a:r>
              <a:rPr lang="ko-KR" altLang="en-US" dirty="0"/>
              <a:t>미혼여부</a:t>
            </a:r>
            <a:r>
              <a:rPr lang="en-US" altLang="ko-KR" dirty="0"/>
              <a:t>, </a:t>
            </a:r>
            <a:r>
              <a:rPr lang="ko-KR" altLang="en-US" dirty="0"/>
              <a:t>대졸여부</a:t>
            </a:r>
            <a:r>
              <a:rPr lang="en-US" altLang="ko-KR" dirty="0"/>
              <a:t>, </a:t>
            </a:r>
            <a:r>
              <a:rPr lang="ko-KR" altLang="en-US" dirty="0"/>
              <a:t>정규직 여부임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1E2B16-F79B-4163-9C71-560E4CFF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30E2F-2F29-448A-9B49-2C49645E7AA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0810DD-25DD-4856-904F-E2643405B8EA}"/>
              </a:ext>
            </a:extLst>
          </p:cNvPr>
          <p:cNvSpPr/>
          <p:nvPr/>
        </p:nvSpPr>
        <p:spPr>
          <a:xfrm>
            <a:off x="971537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변경 </a:t>
            </a:r>
            <a:b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최종학력 컬럼을 대학졸업 컬럼으로 변경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학력 변수 대학졸업 여부로만 구분 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ADA23B-3A4F-4749-8834-5CB8590AB906}"/>
              </a:ext>
            </a:extLst>
          </p:cNvPr>
          <p:cNvSpPr/>
          <p:nvPr/>
        </p:nvSpPr>
        <p:spPr>
          <a:xfrm>
            <a:off x="3911826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조정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성능 향상을 위해 독립변수 조합 변경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09608-5648-4B2A-9491-50C9B2CAB6E4}"/>
              </a:ext>
            </a:extLst>
          </p:cNvPr>
          <p:cNvSpPr/>
          <p:nvPr/>
        </p:nvSpPr>
        <p:spPr>
          <a:xfrm>
            <a:off x="6852117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 모델 도출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GridsearchCV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최적모델 도출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BBF636-0154-45E2-99AF-C9D1A5AA436E}"/>
              </a:ext>
            </a:extLst>
          </p:cNvPr>
          <p:cNvSpPr/>
          <p:nvPr/>
        </p:nvSpPr>
        <p:spPr>
          <a:xfrm>
            <a:off x="956557" y="4409767"/>
            <a:ext cx="8160712" cy="133644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CEFE2C6-444C-4E30-AE15-61F478C5F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968" y="4753865"/>
            <a:ext cx="6994915" cy="81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2" anchor="ctr" anchorCtr="0" compatLnSpc="1">
            <a:prstTxWarp prst="textNoShape">
              <a:avLst/>
            </a:prstTxWarp>
            <a:noAutofit/>
          </a:bodyPr>
          <a:lstStyle/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연령</a:t>
            </a: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경력</a:t>
            </a: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미혼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여부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대졸 여부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여부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79E3D6-83CC-4E22-B41B-51C29FF0AE8B}"/>
              </a:ext>
            </a:extLst>
          </p:cNvPr>
          <p:cNvSpPr/>
          <p:nvPr/>
        </p:nvSpPr>
        <p:spPr>
          <a:xfrm>
            <a:off x="1110355" y="4265904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선정 변수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77130D-9046-4B8F-8A17-AADB87959592}"/>
              </a:ext>
            </a:extLst>
          </p:cNvPr>
          <p:cNvGrpSpPr/>
          <p:nvPr/>
        </p:nvGrpSpPr>
        <p:grpSpPr>
          <a:xfrm>
            <a:off x="3355496" y="2851533"/>
            <a:ext cx="452503" cy="385762"/>
            <a:chOff x="3367900" y="2799958"/>
            <a:chExt cx="452503" cy="385762"/>
          </a:xfrm>
        </p:grpSpPr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8DF54505-C2DF-4622-A698-DECBD3D6F147}"/>
                </a:ext>
              </a:extLst>
            </p:cNvPr>
            <p:cNvSpPr/>
            <p:nvPr/>
          </p:nvSpPr>
          <p:spPr>
            <a:xfrm>
              <a:off x="3367900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86A3F290-850A-4425-9E67-D37DD2B6EFD1}"/>
                </a:ext>
              </a:extLst>
            </p:cNvPr>
            <p:cNvSpPr/>
            <p:nvPr/>
          </p:nvSpPr>
          <p:spPr>
            <a:xfrm>
              <a:off x="3544178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EE0F93-CA28-4CFF-8782-5A2C65872AC8}"/>
              </a:ext>
            </a:extLst>
          </p:cNvPr>
          <p:cNvGrpSpPr/>
          <p:nvPr/>
        </p:nvGrpSpPr>
        <p:grpSpPr>
          <a:xfrm>
            <a:off x="6295785" y="2851533"/>
            <a:ext cx="452503" cy="385762"/>
            <a:chOff x="3367900" y="2799958"/>
            <a:chExt cx="452503" cy="385762"/>
          </a:xfrm>
        </p:grpSpPr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02AEE78C-7FD9-4A59-A6A3-D86960860C91}"/>
                </a:ext>
              </a:extLst>
            </p:cNvPr>
            <p:cNvSpPr/>
            <p:nvPr/>
          </p:nvSpPr>
          <p:spPr>
            <a:xfrm>
              <a:off x="3367900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184DE919-2AE6-4EF0-80D8-A5FD65D69E1D}"/>
                </a:ext>
              </a:extLst>
            </p:cNvPr>
            <p:cNvSpPr/>
            <p:nvPr/>
          </p:nvSpPr>
          <p:spPr>
            <a:xfrm>
              <a:off x="3544178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C4925D-FAE3-405A-9F2C-015383A3E5B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8D262072-A640-4135-9916-1D3E6967A51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9C0CE10D-C021-460D-95D8-1697B6C23E15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D5096FD2-755D-4423-9800-E61AD1778637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1CC229F0-425F-49BE-93CF-A4B3E4FC8A2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3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7022E-05E5-42E6-85FE-1FE82B6A2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  <a:endParaRPr lang="en-US" altLang="ko-KR" dirty="0"/>
          </a:p>
          <a:p>
            <a:r>
              <a:rPr lang="ko-KR" altLang="en-US" dirty="0"/>
              <a:t>프로젝트 목적 및 개요</a:t>
            </a:r>
          </a:p>
        </p:txBody>
      </p:sp>
    </p:spTree>
    <p:extLst>
      <p:ext uri="{BB962C8B-B14F-4D97-AF65-F5344CB8AC3E}">
        <p14:creationId xmlns:p14="http://schemas.microsoft.com/office/powerpoint/2010/main" val="2824034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CF9CC3-6CBB-4BDE-9B1D-F6AC7915A783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04074A-30D9-45F0-8B45-A8CA09A514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OLS</a:t>
            </a:r>
            <a:r>
              <a:rPr lang="ko-KR" altLang="en-US" dirty="0"/>
              <a:t>분석 결과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값은 이전보다 개선된 </a:t>
            </a:r>
            <a:r>
              <a:rPr lang="en-US" altLang="ko-KR" dirty="0"/>
              <a:t>0.892</a:t>
            </a:r>
            <a:r>
              <a:rPr lang="ko-KR" altLang="en-US" dirty="0"/>
              <a:t>로 나타났고</a:t>
            </a:r>
            <a:r>
              <a:rPr lang="en-US" altLang="ko-KR" dirty="0"/>
              <a:t>, </a:t>
            </a:r>
            <a:r>
              <a:rPr lang="ko-KR" altLang="en-US" dirty="0"/>
              <a:t>모든 변수는 본 모델에서 유의한 것으로 확인됨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4395AA-CCF2-4000-99FD-91BED48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AEC26E-86FD-4B36-8507-D93AD04B597C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분석 변수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나이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미혼여부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정규직 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대학졸업여부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전문대 포함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모델의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  <a:r>
              <a:rPr lang="en-US" altLang="ko-KR" sz="1400" dirty="0">
                <a:solidFill>
                  <a:schemeClr val="tx1"/>
                </a:solidFill>
              </a:rPr>
              <a:t>: 0.892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모든 변수는 </a:t>
            </a:r>
            <a:r>
              <a:rPr lang="en-US" altLang="ko-KR" sz="1400" dirty="0">
                <a:solidFill>
                  <a:schemeClr val="tx1"/>
                </a:solidFill>
              </a:rPr>
              <a:t>p</a:t>
            </a:r>
            <a:r>
              <a:rPr lang="ko-KR" altLang="en-US" sz="1400" dirty="0">
                <a:solidFill>
                  <a:schemeClr val="tx1"/>
                </a:solidFill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</a:rPr>
              <a:t>0.01 </a:t>
            </a:r>
            <a:r>
              <a:rPr lang="ko-KR" altLang="en-US" sz="1400" dirty="0">
                <a:solidFill>
                  <a:schemeClr val="tx1"/>
                </a:solidFill>
              </a:rPr>
              <a:t>이하로 </a:t>
            </a:r>
            <a:r>
              <a:rPr lang="en-US" altLang="ko-KR" sz="1400" dirty="0">
                <a:solidFill>
                  <a:schemeClr val="tx1"/>
                </a:solidFill>
              </a:rPr>
              <a:t>99% </a:t>
            </a:r>
            <a:r>
              <a:rPr lang="ko-KR" altLang="en-US" sz="1400" dirty="0">
                <a:solidFill>
                  <a:schemeClr val="tx1"/>
                </a:solidFill>
              </a:rPr>
              <a:t>수준에서 유의한 것으로 확인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07DEAE-6D09-4EA2-B266-7363273A1438}"/>
              </a:ext>
            </a:extLst>
          </p:cNvPr>
          <p:cNvSpPr/>
          <p:nvPr/>
        </p:nvSpPr>
        <p:spPr>
          <a:xfrm>
            <a:off x="5333154" y="2068306"/>
            <a:ext cx="13340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A52491-0B69-4563-A975-0A65C800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6" y="2179512"/>
            <a:ext cx="4594301" cy="33962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0CBA30-1655-4647-8CE1-14A54E2D1BA7}"/>
              </a:ext>
            </a:extLst>
          </p:cNvPr>
          <p:cNvSpPr/>
          <p:nvPr/>
        </p:nvSpPr>
        <p:spPr>
          <a:xfrm>
            <a:off x="3132523" y="3600450"/>
            <a:ext cx="337312" cy="8776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D7266A-1FC5-48EE-95CF-4D62D7864F7E}"/>
              </a:ext>
            </a:extLst>
          </p:cNvPr>
          <p:cNvSpPr/>
          <p:nvPr/>
        </p:nvSpPr>
        <p:spPr>
          <a:xfrm>
            <a:off x="4648273" y="2406859"/>
            <a:ext cx="337312" cy="159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4047D5-CC44-43AB-9BA3-7A09E3C54FA0}"/>
              </a:ext>
            </a:extLst>
          </p:cNvPr>
          <p:cNvSpPr/>
          <p:nvPr/>
        </p:nvSpPr>
        <p:spPr>
          <a:xfrm>
            <a:off x="599404" y="3798570"/>
            <a:ext cx="726475" cy="67953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D98CE45-F562-4F23-9D39-2CEB848731D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4FE4D0E2-C0D2-42FF-B4B3-CE3B50BAD89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1A72004D-61AC-4716-9565-E6CDB446256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29C081AC-26A1-4BC8-B5F9-E36CEA21D874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66D72EEF-EF77-4B90-B74F-A9F25C6A69C2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347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EA329A-8174-47FE-90F3-ACAE26DFC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MinMaxScaler</a:t>
            </a:r>
            <a:r>
              <a:rPr lang="ko-KR" altLang="en-US" dirty="0"/>
              <a:t>를 적용하여 다시 분석한 결과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값이 다소 떨어졌지만 개별 변수의 유의확률은 높아짐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DB945F-FC6A-462F-90BC-6599CBC7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A6B543-C3DC-4DE7-9E05-55CB3ADD401D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더미변수는 별도의 스케일링 없이 사용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값은 </a:t>
            </a:r>
            <a:r>
              <a:rPr lang="en-US" altLang="ko-KR" sz="1400" dirty="0">
                <a:solidFill>
                  <a:schemeClr val="tx1"/>
                </a:solidFill>
              </a:rPr>
              <a:t>0.876</a:t>
            </a:r>
            <a:r>
              <a:rPr lang="ko-KR" altLang="en-US" sz="1400" dirty="0">
                <a:solidFill>
                  <a:schemeClr val="tx1"/>
                </a:solidFill>
              </a:rPr>
              <a:t>으로 </a:t>
            </a:r>
            <a:r>
              <a:rPr lang="en-US" altLang="ko-KR" sz="1400" dirty="0">
                <a:solidFill>
                  <a:schemeClr val="tx1"/>
                </a:solidFill>
              </a:rPr>
              <a:t>scaler </a:t>
            </a:r>
            <a:r>
              <a:rPr lang="ko-KR" altLang="en-US" sz="1400" dirty="0">
                <a:solidFill>
                  <a:schemeClr val="tx1"/>
                </a:solidFill>
              </a:rPr>
              <a:t>적용 전보다 떨어짐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각 변수의 유의확률은 모두 </a:t>
            </a:r>
            <a:r>
              <a:rPr lang="en-US" altLang="ko-KR" sz="1400" dirty="0">
                <a:solidFill>
                  <a:schemeClr val="tx1"/>
                </a:solidFill>
              </a:rPr>
              <a:t>0.01 </a:t>
            </a:r>
            <a:r>
              <a:rPr lang="ko-KR" altLang="en-US" sz="1400" dirty="0">
                <a:solidFill>
                  <a:schemeClr val="tx1"/>
                </a:solidFill>
              </a:rPr>
              <a:t>이하로 </a:t>
            </a:r>
            <a:r>
              <a:rPr lang="en-US" altLang="ko-KR" sz="1400" dirty="0">
                <a:solidFill>
                  <a:schemeClr val="tx1"/>
                </a:solidFill>
              </a:rPr>
              <a:t>99% </a:t>
            </a:r>
            <a:r>
              <a:rPr lang="ko-KR" altLang="en-US" sz="1400" dirty="0">
                <a:solidFill>
                  <a:schemeClr val="tx1"/>
                </a:solidFill>
              </a:rPr>
              <a:t>수준에서 유의한 것으로 확인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BA3AD4-28FC-4293-805A-5FA100C784AD}"/>
              </a:ext>
            </a:extLst>
          </p:cNvPr>
          <p:cNvSpPr/>
          <p:nvPr/>
        </p:nvSpPr>
        <p:spPr>
          <a:xfrm>
            <a:off x="5333154" y="2068306"/>
            <a:ext cx="31699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 </a:t>
            </a:r>
            <a:r>
              <a:rPr lang="en-US" altLang="ko-KR" sz="1600" b="1" i="1" dirty="0">
                <a:solidFill>
                  <a:srgbClr val="0070C0"/>
                </a:solidFill>
              </a:rPr>
              <a:t>_ </a:t>
            </a:r>
            <a:r>
              <a:rPr lang="en-US" altLang="ko-KR" sz="1600" b="1" i="1" dirty="0" err="1">
                <a:solidFill>
                  <a:srgbClr val="0070C0"/>
                </a:solidFill>
              </a:rPr>
              <a:t>MinMaxScaler</a:t>
            </a:r>
            <a:r>
              <a:rPr lang="ko-KR" altLang="en-US" sz="1600" b="1" i="1" dirty="0">
                <a:solidFill>
                  <a:srgbClr val="0070C0"/>
                </a:solidFill>
              </a:rPr>
              <a:t>적용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8A97A6-9B7B-4DD1-8690-2593B432BB67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1FCCD0-7540-4100-AE9E-A24DD487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18" y="2160972"/>
            <a:ext cx="4602334" cy="34148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71C11-A403-45C1-A9B9-F84A8A890EAA}"/>
              </a:ext>
            </a:extLst>
          </p:cNvPr>
          <p:cNvSpPr/>
          <p:nvPr/>
        </p:nvSpPr>
        <p:spPr>
          <a:xfrm>
            <a:off x="3018223" y="3600450"/>
            <a:ext cx="337312" cy="8776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9A41B9-A6C6-497B-B618-8BD2EA0EC580}"/>
              </a:ext>
            </a:extLst>
          </p:cNvPr>
          <p:cNvSpPr/>
          <p:nvPr/>
        </p:nvSpPr>
        <p:spPr>
          <a:xfrm>
            <a:off x="4641923" y="2406859"/>
            <a:ext cx="337312" cy="159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E6160A-0163-4467-8B9A-1F228D2E7D3B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205C3C37-8709-4332-ADE8-97FC377D27D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425588FE-4FEF-43DA-A73C-57207B1247E8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A68BD1AB-4370-424D-80A3-9018BE1705B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5FECD440-37BA-47E9-8B60-DF0E677C6AC7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94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52BD49-850A-4504-971F-75E092B2FF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 분석 결과 </a:t>
            </a:r>
            <a:r>
              <a:rPr lang="en-US" altLang="ko-KR" dirty="0" err="1"/>
              <a:t>RandomForest</a:t>
            </a:r>
            <a:r>
              <a:rPr lang="en-US" altLang="ko-KR" dirty="0"/>
              <a:t> Regressor</a:t>
            </a:r>
            <a:r>
              <a:rPr lang="ko-KR" altLang="en-US" dirty="0"/>
              <a:t>가 가장 좋은 성능을 나타냄</a:t>
            </a:r>
            <a:r>
              <a:rPr lang="en-US" altLang="ko-KR" dirty="0"/>
              <a:t>.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</a:t>
            </a:r>
            <a:r>
              <a:rPr lang="ko-KR" altLang="en-US" dirty="0"/>
              <a:t> 사이 </a:t>
            </a:r>
            <a:r>
              <a:rPr lang="en-US" altLang="ko-KR" dirty="0"/>
              <a:t>53</a:t>
            </a:r>
            <a:r>
              <a:rPr lang="ko-KR" altLang="en-US" dirty="0"/>
              <a:t>만원 정도의 오차가 예상됨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522FE1-4F1A-4D00-875E-6BAF66C2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8DB884-C139-4C43-B7FE-00D2C854A430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가장 성능이 좋은 모델은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 err="1">
                <a:solidFill>
                  <a:schemeClr val="tx1"/>
                </a:solidFill>
              </a:rPr>
              <a:t>RandomForest</a:t>
            </a:r>
            <a:r>
              <a:rPr lang="en-US" altLang="ko-KR" sz="1400" dirty="0">
                <a:solidFill>
                  <a:schemeClr val="tx1"/>
                </a:solidFill>
              </a:rPr>
              <a:t> Regressor</a:t>
            </a:r>
            <a:r>
              <a:rPr lang="ko-KR" altLang="en-US" sz="1400" dirty="0">
                <a:solidFill>
                  <a:schemeClr val="tx1"/>
                </a:solidFill>
              </a:rPr>
              <a:t>였으며</a:t>
            </a:r>
            <a:r>
              <a:rPr lang="en-US" altLang="ko-KR" sz="1400" dirty="0">
                <a:solidFill>
                  <a:schemeClr val="tx1"/>
                </a:solidFill>
              </a:rPr>
              <a:t>, test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</a:rPr>
              <a:t>0.23, </a:t>
            </a:r>
            <a:r>
              <a:rPr lang="en-US" altLang="ko-KR" sz="1400" dirty="0" err="1">
                <a:solidFill>
                  <a:schemeClr val="tx1"/>
                </a:solidFill>
              </a:rPr>
              <a:t>rmse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53.01</a:t>
            </a:r>
            <a:r>
              <a:rPr lang="ko-KR" altLang="en-US" sz="1400" dirty="0">
                <a:solidFill>
                  <a:schemeClr val="tx1"/>
                </a:solidFill>
              </a:rPr>
              <a:t>로 분석됨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월급의 단위가 만원인 것을 고려할 때 </a:t>
            </a:r>
            <a:r>
              <a:rPr lang="ko-KR" altLang="en-US" sz="1400" dirty="0" err="1">
                <a:solidFill>
                  <a:srgbClr val="0070C0"/>
                </a:solidFill>
              </a:rPr>
              <a:t>예측값과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</a:rPr>
              <a:t>실제값</a:t>
            </a:r>
            <a:r>
              <a:rPr lang="ko-KR" altLang="en-US" sz="1400" dirty="0">
                <a:solidFill>
                  <a:srgbClr val="0070C0"/>
                </a:solidFill>
              </a:rPr>
              <a:t> 사이에 </a:t>
            </a:r>
            <a:r>
              <a:rPr lang="en-US" altLang="ko-KR" sz="1400" dirty="0">
                <a:solidFill>
                  <a:srgbClr val="0070C0"/>
                </a:solidFill>
              </a:rPr>
              <a:t>53</a:t>
            </a:r>
            <a:r>
              <a:rPr lang="ko-KR" altLang="en-US" sz="1400" dirty="0">
                <a:solidFill>
                  <a:srgbClr val="0070C0"/>
                </a:solidFill>
              </a:rPr>
              <a:t>만원 정도의 오차가 있을 수 있음</a:t>
            </a:r>
            <a:r>
              <a:rPr lang="ko-KR" altLang="en-US" sz="1400" dirty="0">
                <a:solidFill>
                  <a:schemeClr val="tx1"/>
                </a:solidFill>
              </a:rPr>
              <a:t>을 의미함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CBB4B5-C1F0-46DA-8D08-513D01BAE148}"/>
              </a:ext>
            </a:extLst>
          </p:cNvPr>
          <p:cNvSpPr/>
          <p:nvPr/>
        </p:nvSpPr>
        <p:spPr>
          <a:xfrm>
            <a:off x="5333154" y="2068306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Model Fit</a:t>
            </a:r>
            <a:r>
              <a:rPr lang="ko-KR" altLang="en-US" sz="1600" b="1" i="1" dirty="0">
                <a:solidFill>
                  <a:srgbClr val="0070C0"/>
                </a:solidFill>
              </a:rPr>
              <a:t> 결과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8C40F9-4F00-4F02-8899-3CFEDEFF3F22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8C21075-20DE-4F18-AAC0-9F4B1CF44900}"/>
              </a:ext>
            </a:extLst>
          </p:cNvPr>
          <p:cNvGrpSpPr/>
          <p:nvPr/>
        </p:nvGrpSpPr>
        <p:grpSpPr>
          <a:xfrm>
            <a:off x="574565" y="2681634"/>
            <a:ext cx="4643983" cy="2101059"/>
            <a:chOff x="581990" y="2443509"/>
            <a:chExt cx="4643983" cy="210105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934479-37D2-4CB4-AC33-D5082B0C4686}"/>
                </a:ext>
              </a:extLst>
            </p:cNvPr>
            <p:cNvGrpSpPr/>
            <p:nvPr/>
          </p:nvGrpSpPr>
          <p:grpSpPr>
            <a:xfrm>
              <a:off x="581990" y="2443509"/>
              <a:ext cx="4643983" cy="2101059"/>
              <a:chOff x="885113" y="2444792"/>
              <a:chExt cx="7011412" cy="317214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05B5721-5CEC-443F-B15B-B2E424A7D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5113" y="2444792"/>
                <a:ext cx="7011412" cy="217331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FE274B6-38AE-4E0D-BAF3-0A0577726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585" y="4835030"/>
                <a:ext cx="6908508" cy="781908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AA30E62-1D0D-4A70-82D9-01456413D790}"/>
                </a:ext>
              </a:extLst>
            </p:cNvPr>
            <p:cNvSpPr/>
            <p:nvPr/>
          </p:nvSpPr>
          <p:spPr>
            <a:xfrm>
              <a:off x="3611784" y="3186865"/>
              <a:ext cx="337312" cy="17466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6A845B1-89C0-496C-9E42-A9964476E059}"/>
                </a:ext>
              </a:extLst>
            </p:cNvPr>
            <p:cNvSpPr/>
            <p:nvPr/>
          </p:nvSpPr>
          <p:spPr>
            <a:xfrm>
              <a:off x="4829084" y="3186865"/>
              <a:ext cx="337312" cy="17466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6D177E-9D8F-433E-BF18-369500118CB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BF5C859C-EC76-4454-8840-3AFBB07FA73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8E2D5004-49DE-4F32-9C3C-0F0DFFE52F68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61A95BA5-7599-4086-AE38-56E87642FBD9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784517B9-17A1-40CA-A457-918C77A6F83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128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786B8B-A62B-4ED7-849D-B2BB230DBFC4}"/>
              </a:ext>
            </a:extLst>
          </p:cNvPr>
          <p:cNvSpPr/>
          <p:nvPr/>
        </p:nvSpPr>
        <p:spPr>
          <a:xfrm>
            <a:off x="1026623" y="2375818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성능향상 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4A06E3-3CEC-4430-84E7-298030341EB6}"/>
              </a:ext>
            </a:extLst>
          </p:cNvPr>
          <p:cNvSpPr/>
          <p:nvPr/>
        </p:nvSpPr>
        <p:spPr>
          <a:xfrm>
            <a:off x="5336200" y="2375818"/>
            <a:ext cx="3862661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성능향상 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2C27B5-3F9C-438E-A631-DDC7EDB0F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성능 향상 전</a:t>
            </a:r>
            <a:r>
              <a:rPr lang="en-US" altLang="ko-KR" dirty="0"/>
              <a:t>, </a:t>
            </a:r>
            <a:r>
              <a:rPr lang="ko-KR" altLang="en-US" dirty="0"/>
              <a:t>후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실제값의</a:t>
            </a:r>
            <a:r>
              <a:rPr lang="ko-KR" altLang="en-US" dirty="0"/>
              <a:t> 비교 그래프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62E269-59D2-441A-B300-CBAAD6F5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56388-1BB9-4401-B5CD-1DAA0502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7" y="2820005"/>
            <a:ext cx="3766466" cy="25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B13FBD-57BD-456F-AE35-C79D8FF5F70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89">
            <a:extLst>
              <a:ext uri="{FF2B5EF4-FFF2-40B4-BE49-F238E27FC236}">
                <a16:creationId xmlns:a16="http://schemas.microsoft.com/office/drawing/2014/main" id="{0FB066DA-4DED-4F61-8BCD-8BF5E28C4A2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성능 향상 전후 비교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569030-F84C-480C-A73A-E417F82AA89F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BF8CC868-6458-4764-AD91-66EA01FFAB1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561D6C32-4402-4A3F-A9F7-3B9BEDE0F5D4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143744DC-A2F9-4349-830B-03F0C51F0D4A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12E43F34-DBF1-43C6-97E3-070C873D8D3D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721C2F-E6B3-40A9-9B13-1C186B80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52" y="2820005"/>
            <a:ext cx="3733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67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00E0AA8-EF9E-4802-8DDF-0A572672B3AE}"/>
              </a:ext>
            </a:extLst>
          </p:cNvPr>
          <p:cNvSpPr/>
          <p:nvPr/>
        </p:nvSpPr>
        <p:spPr>
          <a:xfrm>
            <a:off x="804671" y="5488555"/>
            <a:ext cx="3877057" cy="3595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388830-EF43-40D3-9C7F-549A8D400E0A}"/>
              </a:ext>
            </a:extLst>
          </p:cNvPr>
          <p:cNvSpPr/>
          <p:nvPr/>
        </p:nvSpPr>
        <p:spPr>
          <a:xfrm>
            <a:off x="5377182" y="5484500"/>
            <a:ext cx="3877057" cy="3595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2C27B5-3F9C-438E-A631-DDC7EDB0F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실제 월급 예측을 위해 가상의 인물을 선정하여 예측함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62E269-59D2-441A-B300-CBAAD6F5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B13FBD-57BD-456F-AE35-C79D8FF5F70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89">
            <a:extLst>
              <a:ext uri="{FF2B5EF4-FFF2-40B4-BE49-F238E27FC236}">
                <a16:creationId xmlns:a16="http://schemas.microsoft.com/office/drawing/2014/main" id="{0FB066DA-4DED-4F61-8BCD-8BF5E28C4A2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실제 값 예측하기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7A35C5-A25E-43F7-9E4D-2892863CA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2CA"/>
              </a:clrFrom>
              <a:clrTo>
                <a:srgbClr val="EEE2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37742" r="66717" b="33614"/>
          <a:stretch/>
        </p:blipFill>
        <p:spPr>
          <a:xfrm>
            <a:off x="806638" y="2377891"/>
            <a:ext cx="1231712" cy="1330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26C0C6-1D76-4E29-AB7D-B85B0C261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2CA"/>
              </a:clrFrom>
              <a:clrTo>
                <a:srgbClr val="EEE2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3" t="37742" r="3999" b="33614"/>
          <a:stretch/>
        </p:blipFill>
        <p:spPr>
          <a:xfrm>
            <a:off x="5224274" y="2329368"/>
            <a:ext cx="1399352" cy="1330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8DDC3D-F006-4C85-AC41-B004D7779A10}"/>
              </a:ext>
            </a:extLst>
          </p:cNvPr>
          <p:cNvSpPr txBox="1"/>
          <p:nvPr/>
        </p:nvSpPr>
        <p:spPr>
          <a:xfrm>
            <a:off x="2267712" y="2377891"/>
            <a:ext cx="2414016" cy="1641816"/>
          </a:xfrm>
          <a:prstGeom prst="roundRect">
            <a:avLst>
              <a:gd name="adj" fmla="val 10009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나이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21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결혼여부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미혼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비정규직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A98E8-A69A-461A-8040-6E9F82EE7FD9}"/>
              </a:ext>
            </a:extLst>
          </p:cNvPr>
          <p:cNvSpPr txBox="1"/>
          <p:nvPr/>
        </p:nvSpPr>
        <p:spPr>
          <a:xfrm>
            <a:off x="6712032" y="2377891"/>
            <a:ext cx="2542206" cy="1641816"/>
          </a:xfrm>
          <a:prstGeom prst="roundRect">
            <a:avLst>
              <a:gd name="adj" fmla="val 10009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나이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30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5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결혼여부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기혼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B9BA0D-6637-4F38-B44F-FEF44C45F03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288675F3-5E7C-40D5-82A3-359A72E2A89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83E78749-C138-4609-92F8-F7D7279B5CF9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C14E6839-1129-47B5-844B-10669D631D3D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CA197EBB-43F1-48BB-8620-B4F60C69FE74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7D29EC-61E3-48C2-B62B-426AC99CA523}"/>
              </a:ext>
            </a:extLst>
          </p:cNvPr>
          <p:cNvSpPr txBox="1"/>
          <p:nvPr/>
        </p:nvSpPr>
        <p:spPr>
          <a:xfrm>
            <a:off x="7727190" y="5488555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228</a:t>
            </a:r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0D927B-C611-48B9-A64B-D49F73ED9852}"/>
              </a:ext>
            </a:extLst>
          </p:cNvPr>
          <p:cNvSpPr txBox="1"/>
          <p:nvPr/>
        </p:nvSpPr>
        <p:spPr>
          <a:xfrm>
            <a:off x="3154680" y="5488555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108</a:t>
            </a:r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2B7AB0B-909C-4E24-8155-B13DB634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1" t="8995" r="2070" b="68769"/>
          <a:stretch/>
        </p:blipFill>
        <p:spPr>
          <a:xfrm>
            <a:off x="5377182" y="4207600"/>
            <a:ext cx="3877056" cy="9875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AA9601-F4B6-4932-A01A-CF46C65FC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39" t="71108" r="1672" b="6656"/>
          <a:stretch/>
        </p:blipFill>
        <p:spPr>
          <a:xfrm>
            <a:off x="804672" y="4207600"/>
            <a:ext cx="3877056" cy="987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F0B2C4-C407-4ACF-A9B2-CA4FD01E21E5}"/>
              </a:ext>
            </a:extLst>
          </p:cNvPr>
          <p:cNvSpPr txBox="1"/>
          <p:nvPr/>
        </p:nvSpPr>
        <p:spPr>
          <a:xfrm>
            <a:off x="5504688" y="5484500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예측임금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B5FF6-AC69-4AC2-9FB4-2D0968C5209A}"/>
              </a:ext>
            </a:extLst>
          </p:cNvPr>
          <p:cNvSpPr txBox="1"/>
          <p:nvPr/>
        </p:nvSpPr>
        <p:spPr>
          <a:xfrm>
            <a:off x="932178" y="5484500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예측임금</a:t>
            </a:r>
          </a:p>
        </p:txBody>
      </p:sp>
    </p:spTree>
    <p:extLst>
      <p:ext uri="{BB962C8B-B14F-4D97-AF65-F5344CB8AC3E}">
        <p14:creationId xmlns:p14="http://schemas.microsoft.com/office/powerpoint/2010/main" val="136472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4" grpId="0" animBg="1"/>
      <p:bldP spid="16" grpId="0" animBg="1"/>
      <p:bldP spid="5" grpId="0"/>
      <p:bldP spid="18" grpId="0"/>
      <p:bldP spid="27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B97D9E2-1B36-4CEB-B44C-3F56B50188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본 분석은 다음의 한계점을 가짐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3BF863-4694-458C-B321-10CC39AD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마치며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FCBB13-6A5B-457A-808B-DD619F8BF4D0}"/>
              </a:ext>
            </a:extLst>
          </p:cNvPr>
          <p:cNvSpPr/>
          <p:nvPr/>
        </p:nvSpPr>
        <p:spPr>
          <a:xfrm>
            <a:off x="415925" y="1728787"/>
            <a:ext cx="9145588" cy="3208545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 패널데이터 활용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패널데이터를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모집단을 대표하는 데이터로 보기는 어려움</a:t>
            </a:r>
            <a:br>
              <a:rPr lang="en-US" altLang="ko-KR" sz="1600" i="1" u="sng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전국 일반가구 중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여성가구원이 있는 가구를 대상으로 추출된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9,068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가구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도서지역 제외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제주도 포함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b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추출된 가구에 거주하는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9,997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명이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원표본임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초기부터 급여 예측을 목적으로 수집된 데이터가 아니기 때문에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선정에 제한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있었음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설문을 통해 수집된 데이터로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 단계에서 오염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발생할 수 있음 </a:t>
            </a:r>
            <a:b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급여 질문에서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 응답이 많음을 확인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i="1" u="sng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발생률이 높음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 데이터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만여 건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데이터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천건 이하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변수 산정에서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 인력의 경력 공백이 제대로 반영되지 못 함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6CD0D16F-A829-4EE7-BB88-BBF53B9891C8}"/>
              </a:ext>
            </a:extLst>
          </p:cNvPr>
          <p:cNvSpPr/>
          <p:nvPr/>
        </p:nvSpPr>
        <p:spPr>
          <a:xfrm>
            <a:off x="600075" y="1557338"/>
            <a:ext cx="1962150" cy="363331"/>
          </a:xfrm>
          <a:prstGeom prst="parallelogram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4209860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504F51-BE8E-4273-B918-1E35C3AC716A}"/>
              </a:ext>
            </a:extLst>
          </p:cNvPr>
          <p:cNvSpPr/>
          <p:nvPr/>
        </p:nvSpPr>
        <p:spPr>
          <a:xfrm>
            <a:off x="1" y="2709829"/>
            <a:ext cx="9906000" cy="3586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17917-9095-4049-B42D-AC783FAA1C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분석 과정에서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9AB5D8-1354-4087-A7A1-8736E92A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마치며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C06FD-4547-49CD-838B-12DED0139EA6}"/>
              </a:ext>
            </a:extLst>
          </p:cNvPr>
          <p:cNvSpPr txBox="1"/>
          <p:nvPr/>
        </p:nvSpPr>
        <p:spPr>
          <a:xfrm>
            <a:off x="669925" y="2757827"/>
            <a:ext cx="8578850" cy="33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 목적으로 수집된 데이터를 내 연구의 목적에 맞게 활용하는 일은 쉽지 않다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모델을 돌리는 일은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다시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 전처리의 연속이다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파티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..)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변수에서 새로운 변수를 도출하는 일은 매우 조심스러워야 하는 일이다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이상치 처리는 신중해야 한다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우리는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350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 이상 월급여를 받는 사람을 이상한 사람으로 취급했다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성능은 좋아졌지만 </a:t>
            </a:r>
            <a:r>
              <a:rPr lang="ko-KR" altLang="en-US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우리와 같은 고급인력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임금 예측은 어려워졌다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작업파일은 분명히 잘 관리되어야 한다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4D4B0B-3A75-4E72-82F3-34E295B0E931}"/>
              </a:ext>
            </a:extLst>
          </p:cNvPr>
          <p:cNvGrpSpPr/>
          <p:nvPr/>
        </p:nvGrpSpPr>
        <p:grpSpPr>
          <a:xfrm>
            <a:off x="415926" y="1557338"/>
            <a:ext cx="2279650" cy="1002265"/>
            <a:chOff x="1019175" y="1437345"/>
            <a:chExt cx="3057528" cy="13442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8E62735-97F4-4FDA-8277-3685E0E84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67" t="36529" r="47188" b="26370"/>
            <a:stretch/>
          </p:blipFill>
          <p:spPr>
            <a:xfrm>
              <a:off x="1019175" y="1437346"/>
              <a:ext cx="1383867" cy="134426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D7A8A3-E2C8-42D8-83C6-D8585E28A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556" t="11445" r="2775" b="40560"/>
            <a:stretch/>
          </p:blipFill>
          <p:spPr>
            <a:xfrm rot="16200000">
              <a:off x="2662794" y="1367702"/>
              <a:ext cx="1344265" cy="148355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AA2B45-998E-4DE3-A2E3-C0820E4F0D11}"/>
              </a:ext>
            </a:extLst>
          </p:cNvPr>
          <p:cNvGrpSpPr/>
          <p:nvPr/>
        </p:nvGrpSpPr>
        <p:grpSpPr>
          <a:xfrm>
            <a:off x="2791652" y="2159493"/>
            <a:ext cx="4913807" cy="400110"/>
            <a:chOff x="3102939" y="2306132"/>
            <a:chExt cx="4913807" cy="4001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54093E-6FFD-4A9B-808C-A7BE5BB72201}"/>
                </a:ext>
              </a:extLst>
            </p:cNvPr>
            <p:cNvSpPr/>
            <p:nvPr/>
          </p:nvSpPr>
          <p:spPr>
            <a:xfrm>
              <a:off x="3219450" y="2504356"/>
              <a:ext cx="3057525" cy="153888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536999-2147-4904-9372-22350806C595}"/>
                </a:ext>
              </a:extLst>
            </p:cNvPr>
            <p:cNvSpPr txBox="1"/>
            <p:nvPr/>
          </p:nvSpPr>
          <p:spPr>
            <a:xfrm>
              <a:off x="3102939" y="2306132"/>
              <a:ext cx="4913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000" b="1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깜식이</a:t>
              </a:r>
              <a:r>
                <a:rPr lang="ko-KR" altLang="en-US" sz="20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누나와 별이 언니의 소감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12B0AE-FF0B-4F07-A9A4-DF88B45ED049}"/>
              </a:ext>
            </a:extLst>
          </p:cNvPr>
          <p:cNvSpPr/>
          <p:nvPr/>
        </p:nvSpPr>
        <p:spPr>
          <a:xfrm>
            <a:off x="-2036445" y="1828801"/>
            <a:ext cx="1844040" cy="4467350"/>
          </a:xfrm>
          <a:prstGeom prst="rect">
            <a:avLst/>
          </a:prstGeom>
          <a:solidFill>
            <a:srgbClr val="FDD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진경 이거 멍멍이들 얼굴은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빼도돼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ㅋㅋㅋㅋ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제목도 지워도 돼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ㅋㅋㅋㅋㅋ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그냥 뭔가 그래도 우리 소감을 넣고 싶어서 멍멍이 얼굴을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빌렸어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ㅎㅎ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깜식이가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이름이 너무 강렬해서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깜식이만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기억나서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깜식이만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썼어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ㅎㅎ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그리고 밑에 더 적을 소감은 아래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엔터치고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바로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적음돼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없으면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걍ㄱㄱ</a:t>
            </a:r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078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212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9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1E137A-F6C8-4C35-BA32-8E333B02C5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남성 근로자의 임금 대비 여성근로자의 임금 수준은 </a:t>
            </a:r>
            <a:r>
              <a:rPr lang="en-US" altLang="ko-KR" dirty="0"/>
              <a:t>'16</a:t>
            </a:r>
            <a:r>
              <a:rPr lang="ko-KR" altLang="en-US" dirty="0"/>
              <a:t>년 </a:t>
            </a:r>
            <a:r>
              <a:rPr lang="en-US" altLang="ko-KR" dirty="0"/>
              <a:t>64.0%</a:t>
            </a:r>
            <a:r>
              <a:rPr lang="ko-KR" altLang="en-US" dirty="0"/>
              <a:t>에서 </a:t>
            </a:r>
            <a:r>
              <a:rPr lang="en-US" altLang="ko-KR" dirty="0"/>
              <a:t>'17</a:t>
            </a:r>
            <a:r>
              <a:rPr lang="ko-KR" altLang="en-US" dirty="0"/>
              <a:t>년 </a:t>
            </a:r>
            <a:r>
              <a:rPr lang="en-US" altLang="ko-KR" dirty="0"/>
              <a:t>64.7%</a:t>
            </a:r>
            <a:r>
              <a:rPr lang="ko-KR" altLang="en-US" dirty="0"/>
              <a:t>로 </a:t>
            </a:r>
            <a:r>
              <a:rPr lang="en-US" altLang="ko-KR" dirty="0"/>
              <a:t>0.7%p </a:t>
            </a:r>
            <a:r>
              <a:rPr lang="ko-KR" altLang="en-US" dirty="0"/>
              <a:t>증가하였지만</a:t>
            </a:r>
            <a:r>
              <a:rPr lang="en-US" altLang="ko-KR" dirty="0"/>
              <a:t>, OECD </a:t>
            </a:r>
            <a:r>
              <a:rPr lang="ko-KR" altLang="en-US" dirty="0"/>
              <a:t>주요회원국 중 남녀임금격차가 가장 크며</a:t>
            </a:r>
            <a:r>
              <a:rPr lang="en-US" altLang="ko-KR" dirty="0"/>
              <a:t>, </a:t>
            </a:r>
            <a:r>
              <a:rPr lang="ko-KR" altLang="en-US" dirty="0"/>
              <a:t>우리나라 여성은 남성보다 </a:t>
            </a:r>
            <a:r>
              <a:rPr lang="en-US" altLang="ko-KR" dirty="0"/>
              <a:t>37% </a:t>
            </a:r>
            <a:r>
              <a:rPr lang="ko-KR" altLang="en-US" dirty="0"/>
              <a:t>정도 임금을 덜 받음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A8651F-0214-4669-A3D2-991E3DDF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배경 </a:t>
            </a:r>
          </a:p>
        </p:txBody>
      </p:sp>
      <p:pic>
        <p:nvPicPr>
          <p:cNvPr id="1026" name="Picture 2" descr="차트이미지">
            <a:extLst>
              <a:ext uri="{FF2B5EF4-FFF2-40B4-BE49-F238E27FC236}">
                <a16:creationId xmlns:a16="http://schemas.microsoft.com/office/drawing/2014/main" id="{6CED2555-E990-4BA1-9B52-2BC4D58CC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0"/>
          <a:stretch/>
        </p:blipFill>
        <p:spPr bwMode="auto">
          <a:xfrm>
            <a:off x="1550987" y="1556419"/>
            <a:ext cx="6804025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EB5BA0-4A4B-4EC5-B817-970E2E41B041}"/>
              </a:ext>
            </a:extLst>
          </p:cNvPr>
          <p:cNvSpPr/>
          <p:nvPr/>
        </p:nvSpPr>
        <p:spPr>
          <a:xfrm>
            <a:off x="415925" y="6031726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출처 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고용노동부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</a:rPr>
              <a:t>고용형태별근로실태조사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(1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인 이상 기준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1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99FF415-E53C-4239-B74F-2517C5C64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43956"/>
              </p:ext>
            </p:extLst>
          </p:nvPr>
        </p:nvGraphicFramePr>
        <p:xfrm>
          <a:off x="587057" y="5121953"/>
          <a:ext cx="8731885" cy="685800"/>
        </p:xfrm>
        <a:graphic>
          <a:graphicData uri="http://schemas.openxmlformats.org/drawingml/2006/table">
            <a:tbl>
              <a:tblPr/>
              <a:tblGrid>
                <a:gridCol w="754607">
                  <a:extLst>
                    <a:ext uri="{9D8B030D-6E8A-4147-A177-3AD203B41FA5}">
                      <a16:colId xmlns:a16="http://schemas.microsoft.com/office/drawing/2014/main" val="1909860894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185678486"/>
                    </a:ext>
                  </a:extLst>
                </a:gridCol>
                <a:gridCol w="800808">
                  <a:extLst>
                    <a:ext uri="{9D8B030D-6E8A-4147-A177-3AD203B41FA5}">
                      <a16:colId xmlns:a16="http://schemas.microsoft.com/office/drawing/2014/main" val="2404009309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705753466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2800766272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2827314075"/>
                    </a:ext>
                  </a:extLst>
                </a:gridCol>
                <a:gridCol w="785407">
                  <a:extLst>
                    <a:ext uri="{9D8B030D-6E8A-4147-A177-3AD203B41FA5}">
                      <a16:colId xmlns:a16="http://schemas.microsoft.com/office/drawing/2014/main" val="2985886807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4010954760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1280775874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2487709916"/>
                    </a:ext>
                  </a:extLst>
                </a:gridCol>
                <a:gridCol w="708407">
                  <a:extLst>
                    <a:ext uri="{9D8B030D-6E8A-4147-A177-3AD203B41FA5}">
                      <a16:colId xmlns:a16="http://schemas.microsoft.com/office/drawing/2014/main" val="3646367664"/>
                    </a:ext>
                  </a:extLst>
                </a:gridCol>
                <a:gridCol w="739207">
                  <a:extLst>
                    <a:ext uri="{9D8B030D-6E8A-4147-A177-3AD203B41FA5}">
                      <a16:colId xmlns:a16="http://schemas.microsoft.com/office/drawing/2014/main" val="2782676276"/>
                    </a:ext>
                  </a:extLst>
                </a:gridCol>
              </a:tblGrid>
              <a:tr h="364314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연도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OECD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호주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  <a:latin typeface="+mn-ea"/>
                          <a:ea typeface="+mn-ea"/>
                        </a:rPr>
                        <a:t>캐나다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덴마크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핀란드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한국</a:t>
                      </a:r>
                      <a:endParaRPr lang="ko-KR" altLang="en-US" sz="110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83245"/>
                  </a:ext>
                </a:extLst>
              </a:tr>
              <a:tr h="159566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14.5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13.0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+mn-ea"/>
                          <a:ea typeface="+mn-ea"/>
                        </a:rPr>
                        <a:t>18.6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9.9</a:t>
                      </a:r>
                      <a:endParaRPr lang="ko-KR" altLang="en-US" sz="11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37.2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0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16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E4BBCA-7A5B-4C82-BCC8-52254F3C7A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결혼여부</a:t>
            </a:r>
            <a:r>
              <a:rPr lang="en-US" altLang="ko-KR" dirty="0"/>
              <a:t>, </a:t>
            </a:r>
            <a:r>
              <a:rPr lang="ko-KR" altLang="en-US" dirty="0"/>
              <a:t>고등학교 종류</a:t>
            </a:r>
            <a:r>
              <a:rPr lang="en-US" altLang="ko-KR" dirty="0"/>
              <a:t>, </a:t>
            </a:r>
            <a:r>
              <a:rPr lang="ko-KR" altLang="en-US" dirty="0"/>
              <a:t>대학 전공</a:t>
            </a:r>
            <a:r>
              <a:rPr lang="en-US" altLang="ko-KR" dirty="0"/>
              <a:t>, </a:t>
            </a:r>
            <a:r>
              <a:rPr lang="ko-KR" altLang="en-US" dirty="0"/>
              <a:t>대학 소재지 등 다양한 </a:t>
            </a:r>
            <a:r>
              <a:rPr lang="en-US" altLang="ko-KR" dirty="0"/>
              <a:t>feature</a:t>
            </a:r>
            <a:r>
              <a:rPr lang="ko-KR" altLang="en-US" dirty="0"/>
              <a:t>로 여성인력의 임금을 예측해보고자 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4D7D3D-1483-4967-8CCC-FD78BCB1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목적 및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14516A-12A6-4144-991E-650CFC741388}"/>
              </a:ext>
            </a:extLst>
          </p:cNvPr>
          <p:cNvSpPr/>
          <p:nvPr/>
        </p:nvSpPr>
        <p:spPr>
          <a:xfrm>
            <a:off x="510925" y="2762680"/>
            <a:ext cx="4289676" cy="35460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B4D9C-CF70-4752-9621-1418BDF5BA10}"/>
              </a:ext>
            </a:extLst>
          </p:cNvPr>
          <p:cNvSpPr txBox="1"/>
          <p:nvPr/>
        </p:nvSpPr>
        <p:spPr>
          <a:xfrm>
            <a:off x="441325" y="2893359"/>
            <a:ext cx="1434396" cy="338554"/>
          </a:xfrm>
          <a:prstGeom prst="rect">
            <a:avLst/>
          </a:prstGeom>
          <a:solidFill>
            <a:srgbClr val="092D6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구하기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7F5525-2AD3-43E0-A95D-811715D9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5" y="4249290"/>
            <a:ext cx="3629151" cy="1868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F593F6-E4E5-4364-8BD9-3D48E5B78607}"/>
              </a:ext>
            </a:extLst>
          </p:cNvPr>
          <p:cNvSpPr txBox="1"/>
          <p:nvPr/>
        </p:nvSpPr>
        <p:spPr>
          <a:xfrm>
            <a:off x="619669" y="3265756"/>
            <a:ext cx="4072186" cy="9079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여성가족 패널조사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2006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년부터 여성 패널에 대한 종단자료 구축을 위해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한 번 주기적으로 진행되는 조사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34EE87-43E4-462D-BFCF-54BF3B6C5973}"/>
              </a:ext>
            </a:extLst>
          </p:cNvPr>
          <p:cNvSpPr/>
          <p:nvPr/>
        </p:nvSpPr>
        <p:spPr>
          <a:xfrm>
            <a:off x="5105401" y="2762680"/>
            <a:ext cx="4456112" cy="35460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CF5ED-2067-41E8-BA57-F6BBBDAA5534}"/>
              </a:ext>
            </a:extLst>
          </p:cNvPr>
          <p:cNvSpPr txBox="1"/>
          <p:nvPr/>
        </p:nvSpPr>
        <p:spPr>
          <a:xfrm>
            <a:off x="4988719" y="2893359"/>
            <a:ext cx="1434396" cy="338554"/>
          </a:xfrm>
          <a:prstGeom prst="rect">
            <a:avLst/>
          </a:prstGeom>
          <a:solidFill>
            <a:srgbClr val="092D6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구성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59EE0D9D-0D5C-4F64-AC30-3ECA4AF89B00}"/>
              </a:ext>
            </a:extLst>
          </p:cNvPr>
          <p:cNvSpPr/>
          <p:nvPr/>
        </p:nvSpPr>
        <p:spPr>
          <a:xfrm>
            <a:off x="2337955" y="1560598"/>
            <a:ext cx="5230091" cy="827204"/>
          </a:xfrm>
          <a:prstGeom prst="bracketPair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조사된 데이터를 활용하여</a:t>
            </a:r>
            <a:endParaRPr lang="en-US" altLang="ko-KR" sz="2000" dirty="0"/>
          </a:p>
          <a:p>
            <a:pPr algn="ctr"/>
            <a:r>
              <a:rPr lang="ko-KR" altLang="en-US" sz="2800" b="1" dirty="0"/>
              <a:t>여성인력의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</a:rPr>
              <a:t>임금 예측</a:t>
            </a:r>
            <a:r>
              <a:rPr lang="ko-KR" altLang="en-US" sz="2800" b="1" dirty="0"/>
              <a:t>해보기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D99FDA-44C8-4196-80AF-F0E96176BBF1}"/>
              </a:ext>
            </a:extLst>
          </p:cNvPr>
          <p:cNvGrpSpPr/>
          <p:nvPr/>
        </p:nvGrpSpPr>
        <p:grpSpPr>
          <a:xfrm>
            <a:off x="5224737" y="4405593"/>
            <a:ext cx="4172796" cy="1903133"/>
            <a:chOff x="5275100" y="4405593"/>
            <a:chExt cx="4172796" cy="19031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281E70-2920-4232-9AA4-D36B02B6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5100" y="4405593"/>
              <a:ext cx="1206955" cy="17121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0FC1314-7E14-4588-8C87-6FD980A69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806" y="4480448"/>
              <a:ext cx="1346458" cy="182827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A545D0-B686-43B6-B540-464916DA1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8130" y="4422010"/>
              <a:ext cx="1129766" cy="174727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B2B8F06-F4A9-426D-9673-C4B3366167B7}"/>
              </a:ext>
            </a:extLst>
          </p:cNvPr>
          <p:cNvSpPr txBox="1"/>
          <p:nvPr/>
        </p:nvSpPr>
        <p:spPr>
          <a:xfrm>
            <a:off x="5224737" y="3265756"/>
            <a:ext cx="4072186" cy="9079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조사 대상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전국 일반 가구 중 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여성가구원이 있는 가구를 대상으로 추출된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9,068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가구</a:t>
            </a:r>
          </a:p>
        </p:txBody>
      </p:sp>
    </p:spTree>
    <p:extLst>
      <p:ext uri="{BB962C8B-B14F-4D97-AF65-F5344CB8AC3E}">
        <p14:creationId xmlns:p14="http://schemas.microsoft.com/office/powerpoint/2010/main" val="35688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FFA5B7-4E6B-4642-9F21-7BFC37BE9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A24676-44F9-4D51-96FA-5099AAA2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활용 데이터 구성 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AFF14-3A01-45ED-9956-982B3896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4" y="833376"/>
            <a:ext cx="6765932" cy="16679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1F6550-71BF-441A-807B-F5E9420E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34" y="2406659"/>
            <a:ext cx="6765932" cy="21588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31AA3-AAC4-4ECD-B56D-16926FCE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34" y="4292355"/>
            <a:ext cx="6765932" cy="18769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2997842"/>
            <a:ext cx="928273" cy="22541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5021065" y="2743198"/>
            <a:ext cx="668536" cy="22352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2" y="3763524"/>
            <a:ext cx="1344965" cy="22935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2743199"/>
            <a:ext cx="1178417" cy="2448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4606301"/>
            <a:ext cx="928274" cy="22489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5116159"/>
            <a:ext cx="812657" cy="22489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79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프로젝트 세부내용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7022E-05E5-42E6-85FE-1FE82B6A2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43776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분석 프로세스</a:t>
            </a:r>
            <a:endParaRPr lang="en-US" altLang="ko-KR" dirty="0"/>
          </a:p>
          <a:p>
            <a:r>
              <a:rPr lang="ko-KR" altLang="en-US" dirty="0"/>
              <a:t>분석 내용</a:t>
            </a:r>
            <a:br>
              <a:rPr lang="en-US" altLang="ko-KR" dirty="0"/>
            </a:br>
            <a:r>
              <a:rPr lang="en-US" altLang="ko-KR" dirty="0"/>
              <a:t>1)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br>
              <a:rPr lang="en-US" altLang="ko-KR" dirty="0"/>
            </a:br>
            <a:r>
              <a:rPr lang="en-US" altLang="ko-KR" dirty="0"/>
              <a:t>2) </a:t>
            </a:r>
            <a:r>
              <a:rPr lang="ko-KR" altLang="en-US" dirty="0"/>
              <a:t>데이터 탐색</a:t>
            </a:r>
            <a:br>
              <a:rPr lang="en-US" altLang="ko-KR" dirty="0"/>
            </a:br>
            <a:r>
              <a:rPr lang="en-US" altLang="ko-KR" dirty="0"/>
              <a:t>3) </a:t>
            </a:r>
            <a:r>
              <a:rPr lang="ko-KR" altLang="en-US" dirty="0"/>
              <a:t>모델 </a:t>
            </a:r>
            <a:r>
              <a:rPr lang="en-US" altLang="ko-KR" dirty="0"/>
              <a:t>fit </a:t>
            </a:r>
            <a:r>
              <a:rPr lang="ko-KR" altLang="en-US" dirty="0"/>
              <a:t>및 성능확인</a:t>
            </a:r>
            <a:br>
              <a:rPr lang="en-US" altLang="ko-KR" dirty="0"/>
            </a:br>
            <a:r>
              <a:rPr lang="en-US" altLang="ko-KR" dirty="0"/>
              <a:t>4) </a:t>
            </a:r>
            <a:r>
              <a:rPr lang="ko-KR" altLang="en-US" dirty="0"/>
              <a:t>예측모델 성능 향상</a:t>
            </a:r>
          </a:p>
        </p:txBody>
      </p:sp>
    </p:spTree>
    <p:extLst>
      <p:ext uri="{BB962C8B-B14F-4D97-AF65-F5344CB8AC3E}">
        <p14:creationId xmlns:p14="http://schemas.microsoft.com/office/powerpoint/2010/main" val="20730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138D9E-2B92-4CF4-9788-7ED43D2750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다음 프로세스에 따라 분석을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FB87D4-815C-4B95-8A2A-877BA6BF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프로세스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D01C41-4425-4D1F-BF76-B63E864F50E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456C24-6733-47FD-9E1A-A422632A5C33}"/>
              </a:ext>
            </a:extLst>
          </p:cNvPr>
          <p:cNvSpPr/>
          <p:nvPr/>
        </p:nvSpPr>
        <p:spPr>
          <a:xfrm>
            <a:off x="5091681" y="2077278"/>
            <a:ext cx="2106815" cy="36609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모델</a:t>
            </a:r>
            <a:b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OLS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(Ordinary Least Squares)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LinearRegression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DecisionTreeRegressor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RandomForest</a:t>
            </a: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Regressor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GradientBoosting</a:t>
            </a: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Regressor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XGBRegressor</a:t>
            </a:r>
            <a:endParaRPr lang="ko-KR" altLang="en-US" sz="16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FEB7C2-91BB-488D-908D-A0D9A0F99753}"/>
              </a:ext>
            </a:extLst>
          </p:cNvPr>
          <p:cNvGrpSpPr/>
          <p:nvPr/>
        </p:nvGrpSpPr>
        <p:grpSpPr>
          <a:xfrm>
            <a:off x="606286" y="2077278"/>
            <a:ext cx="1870207" cy="3660936"/>
            <a:chOff x="606286" y="2077278"/>
            <a:chExt cx="2517240" cy="36609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E8BA3AE-A924-4537-B6D2-A7C55C831C81}"/>
                </a:ext>
              </a:extLst>
            </p:cNvPr>
            <p:cNvSpPr/>
            <p:nvPr/>
          </p:nvSpPr>
          <p:spPr>
            <a:xfrm>
              <a:off x="606286" y="2077278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결측치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확인 및 제거 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&amp; 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283B2A-9F11-4AA3-8FEE-55092D820489}"/>
                </a:ext>
              </a:extLst>
            </p:cNvPr>
            <p:cNvSpPr/>
            <p:nvPr/>
          </p:nvSpPr>
          <p:spPr>
            <a:xfrm>
              <a:off x="606286" y="3034769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노후 데이터 제거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9E1E923-35BD-4E02-A769-DB7FFA44CDD1}"/>
                </a:ext>
              </a:extLst>
            </p:cNvPr>
            <p:cNvSpPr/>
            <p:nvPr/>
          </p:nvSpPr>
          <p:spPr>
            <a:xfrm>
              <a:off x="606286" y="3988331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경력 데이터 삽입 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컬럼생성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16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DF598D-4EF5-4AE0-A31E-D02B11013722}"/>
                </a:ext>
              </a:extLst>
            </p:cNvPr>
            <p:cNvSpPr/>
            <p:nvPr/>
          </p:nvSpPr>
          <p:spPr>
            <a:xfrm>
              <a:off x="606286" y="4945822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범주형 데이터 변환</a:t>
              </a:r>
            </a:p>
          </p:txBody>
        </p:sp>
      </p:grpSp>
      <p:sp>
        <p:nvSpPr>
          <p:cNvPr id="35" name="Line 8">
            <a:extLst>
              <a:ext uri="{FF2B5EF4-FFF2-40B4-BE49-F238E27FC236}">
                <a16:creationId xmlns:a16="http://schemas.microsoft.com/office/drawing/2014/main" id="{5DBBA8F9-B9E5-4B3A-B1EA-EB8DDBD8B4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1909" y="1985972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36" name="Line 8">
            <a:extLst>
              <a:ext uri="{FF2B5EF4-FFF2-40B4-BE49-F238E27FC236}">
                <a16:creationId xmlns:a16="http://schemas.microsoft.com/office/drawing/2014/main" id="{970FB446-5FE3-41E7-B430-305B9D5DB2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2559" y="1985972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3FF049-0DF2-4C11-893A-B8D07A6CB80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8611FD07-9AC3-4B1B-A441-F0744F664C41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10257C1C-9455-4573-AAC6-658F7D061F9D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3B9D875E-885F-491D-A281-3915BDE975A2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E34C3544-6A94-419C-BDE1-0875ABC73BC4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223516-E127-4607-80AE-80E4891D547A}"/>
              </a:ext>
            </a:extLst>
          </p:cNvPr>
          <p:cNvSpPr/>
          <p:nvPr/>
        </p:nvSpPr>
        <p:spPr>
          <a:xfrm>
            <a:off x="2741080" y="2077278"/>
            <a:ext cx="2106815" cy="17498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특성 분석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인구통계학적 특성 및 응답의 분포 확인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642FC9E2-B12D-47C2-88DD-B039421660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1917408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18034D-8DBC-48DE-AED3-6EAB16174789}"/>
              </a:ext>
            </a:extLst>
          </p:cNvPr>
          <p:cNvSpPr/>
          <p:nvPr/>
        </p:nvSpPr>
        <p:spPr>
          <a:xfrm>
            <a:off x="2741080" y="3988331"/>
            <a:ext cx="2106815" cy="17498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변수간 관계 확인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임금과 관련된 다양한 변수와의 관계 확인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2BE431-BDF9-4D04-9B91-020C03CFBE27}"/>
              </a:ext>
            </a:extLst>
          </p:cNvPr>
          <p:cNvSpPr/>
          <p:nvPr/>
        </p:nvSpPr>
        <p:spPr>
          <a:xfrm>
            <a:off x="7398859" y="2077277"/>
            <a:ext cx="2046354" cy="1749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변경 및 조정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성능 향상을 위해 독립변수 조합 변경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468C1B8-6E44-4E2B-A156-3B38429E12E4}"/>
              </a:ext>
            </a:extLst>
          </p:cNvPr>
          <p:cNvSpPr/>
          <p:nvPr/>
        </p:nvSpPr>
        <p:spPr>
          <a:xfrm>
            <a:off x="7398859" y="3988330"/>
            <a:ext cx="2046354" cy="1749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 모델 도출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GridsearchCV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최적모델 도출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35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35902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확인 및 제거 </a:t>
            </a:r>
            <a:r>
              <a:rPr lang="en-US" altLang="ko-KR" dirty="0"/>
              <a:t>&amp; </a:t>
            </a:r>
            <a:r>
              <a:rPr lang="ko-KR" altLang="en-US" dirty="0"/>
              <a:t>대체</a:t>
            </a:r>
            <a:endParaRPr lang="en-US" altLang="ko-KR" dirty="0"/>
          </a:p>
          <a:p>
            <a:r>
              <a:rPr lang="ko-KR" altLang="en-US" dirty="0"/>
              <a:t>노후데이터 제거</a:t>
            </a:r>
            <a:endParaRPr lang="en-US" altLang="ko-KR" dirty="0"/>
          </a:p>
          <a:p>
            <a:r>
              <a:rPr lang="ko-KR" altLang="en-US" dirty="0"/>
              <a:t>경력데이터 삽입</a:t>
            </a:r>
            <a:endParaRPr lang="en-US" altLang="ko-KR" dirty="0"/>
          </a:p>
          <a:p>
            <a:r>
              <a:rPr lang="ko-KR" altLang="en-US" dirty="0"/>
              <a:t>범주형 변수 변환</a:t>
            </a:r>
          </a:p>
        </p:txBody>
      </p:sp>
    </p:spTree>
    <p:extLst>
      <p:ext uri="{BB962C8B-B14F-4D97-AF65-F5344CB8AC3E}">
        <p14:creationId xmlns:p14="http://schemas.microsoft.com/office/powerpoint/2010/main" val="13693256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DC2F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2392</TotalTime>
  <Words>2627</Words>
  <Application>Microsoft Office PowerPoint</Application>
  <PresentationFormat>A4 용지(210x297mm)</PresentationFormat>
  <Paragraphs>427</Paragraphs>
  <Slides>38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KoPub돋움체 Medium</vt:lpstr>
      <vt:lpstr>LG스마트체 Regular</vt:lpstr>
      <vt:lpstr>맑은 고딕</vt:lpstr>
      <vt:lpstr>현대하모니 M</vt:lpstr>
      <vt:lpstr>Arial</vt:lpstr>
      <vt:lpstr>1_Office 테마</vt:lpstr>
      <vt:lpstr>PowerPoint 프레젠테이션</vt:lpstr>
      <vt:lpstr>PowerPoint 프레젠테이션</vt:lpstr>
      <vt:lpstr>PowerPoint 프레젠테이션</vt:lpstr>
      <vt:lpstr>1. 프로젝트 배경 </vt:lpstr>
      <vt:lpstr>2. 프로젝트 목적 및 개요</vt:lpstr>
      <vt:lpstr>참고) 활용 데이터 구성 상세</vt:lpstr>
      <vt:lpstr>PowerPoint 프레젠테이션</vt:lpstr>
      <vt:lpstr>1. 분석 프로세스</vt:lpstr>
      <vt:lpstr>PowerPoint 프레젠테이션</vt:lpstr>
      <vt:lpstr>2. 분석 내용 _ 1) 데이터 전처리</vt:lpstr>
      <vt:lpstr>2. 분석 내용 _ 1) 데이터 전처리</vt:lpstr>
      <vt:lpstr>2. 분석 내용 _ 1) 데이터 전처리</vt:lpstr>
      <vt:lpstr>2. 분석 내용 _ 1) 데이터 전처리</vt:lpstr>
      <vt:lpstr>PowerPoint 프레젠테이션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PowerPoint 프레젠테이션</vt:lpstr>
      <vt:lpstr>2. 분석 내용 _ 3) 모델 Fit &amp; 성능확인</vt:lpstr>
      <vt:lpstr>2. 분석 내용 _ 3) 모델 Fit &amp; 성능확인</vt:lpstr>
      <vt:lpstr>2. 분석 내용 _ 3) 모델 Fit &amp; 성능확인</vt:lpstr>
      <vt:lpstr>PowerPoint 프레젠테이션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프로젝트를 마치며</vt:lpstr>
      <vt:lpstr>프로젝트를 마치며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eunice</dc:creator>
  <cp:lastModifiedBy>eunice</cp:lastModifiedBy>
  <cp:revision>103</cp:revision>
  <dcterms:created xsi:type="dcterms:W3CDTF">2020-08-22T11:20:01Z</dcterms:created>
  <dcterms:modified xsi:type="dcterms:W3CDTF">2020-11-03T12:51:10Z</dcterms:modified>
</cp:coreProperties>
</file>